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61" r:id="rId5"/>
    <p:sldId id="260" r:id="rId6"/>
    <p:sldId id="258" r:id="rId7"/>
    <p:sldId id="259" r:id="rId8"/>
    <p:sldId id="262" r:id="rId9"/>
    <p:sldId id="263" r:id="rId10"/>
    <p:sldId id="264" r:id="rId11"/>
    <p:sldId id="265" r:id="rId1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EF58-2E3C-4647-AE54-5A225C3056D5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6205-B9C5-44A1-90F2-F1AF901E4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490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EF58-2E3C-4647-AE54-5A225C3056D5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6205-B9C5-44A1-90F2-F1AF901E4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91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EF58-2E3C-4647-AE54-5A225C3056D5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6205-B9C5-44A1-90F2-F1AF901E4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32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EF58-2E3C-4647-AE54-5A225C3056D5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6205-B9C5-44A1-90F2-F1AF901E4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699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EF58-2E3C-4647-AE54-5A225C3056D5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6205-B9C5-44A1-90F2-F1AF901E4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631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EF58-2E3C-4647-AE54-5A225C3056D5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6205-B9C5-44A1-90F2-F1AF901E4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49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EF58-2E3C-4647-AE54-5A225C3056D5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6205-B9C5-44A1-90F2-F1AF901E4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11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EF58-2E3C-4647-AE54-5A225C3056D5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6205-B9C5-44A1-90F2-F1AF901E4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987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EF58-2E3C-4647-AE54-5A225C3056D5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6205-B9C5-44A1-90F2-F1AF901E4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696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EF58-2E3C-4647-AE54-5A225C3056D5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6205-B9C5-44A1-90F2-F1AF901E4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205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EF58-2E3C-4647-AE54-5A225C3056D5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06205-B9C5-44A1-90F2-F1AF901E4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EEF58-2E3C-4647-AE54-5A225C3056D5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06205-B9C5-44A1-90F2-F1AF901E4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628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"/>
            <a:ext cx="8229600" cy="6324600"/>
          </a:xfrm>
        </p:spPr>
        <p:txBody>
          <a:bodyPr numCol="2">
            <a:noAutofit/>
          </a:bodyPr>
          <a:lstStyle/>
          <a:p>
            <a:pPr marL="342900" indent="-342900" algn="l">
              <a:buAutoNum type="arabicPeriod"/>
            </a:pPr>
            <a:r>
              <a:rPr lang="en-US" sz="2000" dirty="0" smtClean="0">
                <a:solidFill>
                  <a:sysClr val="windowText" lastClr="000000"/>
                </a:solidFill>
              </a:rPr>
              <a:t>Write the number in expanded form.   </a:t>
            </a:r>
            <a:r>
              <a:rPr lang="en-US" sz="2000" b="1" dirty="0"/>
              <a:t>	</a:t>
            </a:r>
            <a:r>
              <a:rPr lang="en-US" sz="2000" b="1" dirty="0" smtClean="0">
                <a:solidFill>
                  <a:sysClr val="windowText" lastClr="000000"/>
                </a:solidFill>
              </a:rPr>
              <a:t>7,870,015.12</a:t>
            </a:r>
          </a:p>
          <a:p>
            <a:pPr algn="l"/>
            <a:endParaRPr lang="en-US" sz="2000" b="1" dirty="0" smtClean="0">
              <a:solidFill>
                <a:sysClr val="windowText" lastClr="000000"/>
              </a:solidFill>
            </a:endParaRPr>
          </a:p>
          <a:p>
            <a:pPr algn="l"/>
            <a:endParaRPr lang="en-US" sz="2000" b="1" dirty="0">
              <a:solidFill>
                <a:sysClr val="windowText" lastClr="000000"/>
              </a:solidFill>
            </a:endParaRPr>
          </a:p>
          <a:p>
            <a:pPr marL="457200" indent="-457200" algn="l">
              <a:buAutoNum type="arabicPeriod" startAt="2"/>
            </a:pPr>
            <a:r>
              <a:rPr lang="en-US" sz="2000" b="1" dirty="0" smtClean="0">
                <a:solidFill>
                  <a:sysClr val="windowText" lastClr="000000"/>
                </a:solidFill>
              </a:rPr>
              <a:t>Round at underlined #:</a:t>
            </a:r>
          </a:p>
          <a:p>
            <a:pPr algn="l"/>
            <a:r>
              <a:rPr lang="en-US" sz="2000" u="sng" dirty="0" smtClean="0">
                <a:solidFill>
                  <a:sysClr val="windowText" lastClr="000000"/>
                </a:solidFill>
              </a:rPr>
              <a:t>2</a:t>
            </a:r>
            <a:r>
              <a:rPr lang="en-US" sz="2000" b="1" dirty="0" smtClean="0">
                <a:solidFill>
                  <a:sysClr val="windowText" lastClr="000000"/>
                </a:solidFill>
              </a:rPr>
              <a:t>35 ________     2</a:t>
            </a:r>
            <a:r>
              <a:rPr lang="en-US" sz="2000" u="sng" dirty="0" smtClean="0">
                <a:solidFill>
                  <a:sysClr val="windowText" lastClr="000000"/>
                </a:solidFill>
              </a:rPr>
              <a:t>3</a:t>
            </a:r>
            <a:r>
              <a:rPr lang="en-US" sz="2000" b="1" dirty="0" smtClean="0">
                <a:solidFill>
                  <a:sysClr val="windowText" lastClr="000000"/>
                </a:solidFill>
              </a:rPr>
              <a:t>5___________</a:t>
            </a:r>
          </a:p>
          <a:p>
            <a:pPr algn="l"/>
            <a:r>
              <a:rPr lang="en-US" sz="2000" u="sng" dirty="0" smtClean="0">
                <a:solidFill>
                  <a:sysClr val="windowText" lastClr="000000"/>
                </a:solidFill>
              </a:rPr>
              <a:t>3</a:t>
            </a:r>
            <a:r>
              <a:rPr lang="en-US" sz="2000" b="1" dirty="0" smtClean="0">
                <a:solidFill>
                  <a:sysClr val="windowText" lastClr="000000"/>
                </a:solidFill>
              </a:rPr>
              <a:t>,456________  3,</a:t>
            </a:r>
            <a:r>
              <a:rPr lang="en-US" sz="2000" b="1" u="sng" dirty="0" smtClean="0">
                <a:solidFill>
                  <a:sysClr val="windowText" lastClr="000000"/>
                </a:solidFill>
              </a:rPr>
              <a:t>4</a:t>
            </a:r>
            <a:r>
              <a:rPr lang="en-US" sz="2000" b="1" dirty="0" smtClean="0">
                <a:solidFill>
                  <a:sysClr val="windowText" lastClr="000000"/>
                </a:solidFill>
              </a:rPr>
              <a:t>56_________</a:t>
            </a:r>
          </a:p>
          <a:p>
            <a:pPr algn="l"/>
            <a:r>
              <a:rPr lang="en-US" sz="2000" b="1" dirty="0" smtClean="0">
                <a:solidFill>
                  <a:sysClr val="windowText" lastClr="000000"/>
                </a:solidFill>
              </a:rPr>
              <a:t>4</a:t>
            </a:r>
            <a:r>
              <a:rPr lang="en-US" sz="2000" b="1" u="sng" dirty="0" smtClean="0">
                <a:solidFill>
                  <a:sysClr val="windowText" lastClr="000000"/>
                </a:solidFill>
              </a:rPr>
              <a:t>3</a:t>
            </a:r>
            <a:r>
              <a:rPr lang="en-US" sz="2000" b="1" dirty="0" smtClean="0">
                <a:solidFill>
                  <a:sysClr val="windowText" lastClr="000000"/>
                </a:solidFill>
              </a:rPr>
              <a:t>,897_______  43,</a:t>
            </a:r>
            <a:r>
              <a:rPr lang="en-US" sz="2000" b="1" u="sng" dirty="0" smtClean="0">
                <a:solidFill>
                  <a:sysClr val="windowText" lastClr="000000"/>
                </a:solidFill>
              </a:rPr>
              <a:t>89</a:t>
            </a:r>
            <a:r>
              <a:rPr lang="en-US" sz="2000" b="1" dirty="0" smtClean="0">
                <a:solidFill>
                  <a:sysClr val="windowText" lastClr="000000"/>
                </a:solidFill>
              </a:rPr>
              <a:t>7 __________</a:t>
            </a:r>
            <a:endParaRPr lang="en-US" sz="2000" b="1" dirty="0">
              <a:solidFill>
                <a:sysClr val="windowText" lastClr="000000"/>
              </a:solidFill>
            </a:endParaRPr>
          </a:p>
          <a:p>
            <a:pPr algn="l"/>
            <a:r>
              <a:rPr lang="en-US" sz="2000" b="1" dirty="0" smtClean="0">
                <a:solidFill>
                  <a:sysClr val="windowText" lastClr="000000"/>
                </a:solidFill>
              </a:rPr>
              <a:t> </a:t>
            </a:r>
          </a:p>
          <a:p>
            <a:pPr algn="l"/>
            <a:endParaRPr lang="en-US" sz="2000" b="1" dirty="0">
              <a:solidFill>
                <a:sysClr val="windowText" lastClr="000000"/>
              </a:solidFill>
            </a:endParaRPr>
          </a:p>
          <a:p>
            <a:pPr algn="l"/>
            <a:r>
              <a:rPr lang="en-US" sz="2000" dirty="0" smtClean="0">
                <a:solidFill>
                  <a:sysClr val="windowText" lastClr="000000"/>
                </a:solidFill>
              </a:rPr>
              <a:t>3.        </a:t>
            </a:r>
            <a:r>
              <a:rPr lang="en-US" sz="2000" b="1" dirty="0" smtClean="0">
                <a:solidFill>
                  <a:sysClr val="windowText" lastClr="000000"/>
                </a:solidFill>
              </a:rPr>
              <a:t>5,555,445</a:t>
            </a:r>
          </a:p>
          <a:p>
            <a:pPr algn="l"/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smtClean="0">
                <a:solidFill>
                  <a:sysClr val="windowText" lastClr="000000"/>
                </a:solidFill>
              </a:rPr>
              <a:t>      </a:t>
            </a:r>
            <a:r>
              <a:rPr lang="en-US" sz="1600" dirty="0" smtClean="0">
                <a:solidFill>
                  <a:sysClr val="windowText" lastClr="000000"/>
                </a:solidFill>
              </a:rPr>
              <a:t>The ____ in the ____ place is ___ times more than the ____ in the ___ place.  The ____ in the ____ place is ____times less than the ____ in the ____ place.</a:t>
            </a:r>
          </a:p>
          <a:p>
            <a:pPr algn="l"/>
            <a:endParaRPr lang="en-US" sz="2000" dirty="0">
              <a:solidFill>
                <a:sysClr val="windowText" lastClr="000000"/>
              </a:solidFill>
            </a:endParaRPr>
          </a:p>
          <a:p>
            <a:pPr marL="457200" indent="-457200" algn="l">
              <a:buAutoNum type="arabicPeriod" startAt="4"/>
            </a:pPr>
            <a:r>
              <a:rPr lang="en-US" sz="2000" dirty="0" smtClean="0">
                <a:solidFill>
                  <a:sysClr val="windowText" lastClr="000000"/>
                </a:solidFill>
              </a:rPr>
              <a:t>Write in word form:   </a:t>
            </a:r>
            <a:r>
              <a:rPr lang="en-US" sz="2000" b="1" dirty="0" smtClean="0">
                <a:solidFill>
                  <a:sysClr val="windowText" lastClr="000000"/>
                </a:solidFill>
              </a:rPr>
              <a:t>76,788</a:t>
            </a:r>
          </a:p>
          <a:p>
            <a:pPr marL="457200" indent="-457200" algn="l">
              <a:buAutoNum type="arabicPeriod" startAt="4"/>
            </a:pPr>
            <a:endParaRPr lang="en-US" sz="2000" b="1" dirty="0">
              <a:solidFill>
                <a:sysClr val="windowText" lastClr="000000"/>
              </a:solidFill>
            </a:endParaRPr>
          </a:p>
          <a:p>
            <a:pPr marL="457200" indent="-457200" algn="l">
              <a:buAutoNum type="arabicPeriod" startAt="4"/>
            </a:pPr>
            <a:endParaRPr lang="en-US" sz="2000" b="1" dirty="0" smtClean="0">
              <a:solidFill>
                <a:sysClr val="windowText" lastClr="000000"/>
              </a:solidFill>
            </a:endParaRPr>
          </a:p>
          <a:p>
            <a:pPr marL="457200" indent="-457200" algn="l">
              <a:buAutoNum type="arabicPeriod" startAt="5"/>
            </a:pPr>
            <a:endParaRPr lang="en-US" sz="2000" dirty="0" smtClean="0">
              <a:solidFill>
                <a:sysClr val="windowText" lastClr="000000"/>
              </a:solidFill>
            </a:endParaRPr>
          </a:p>
          <a:p>
            <a:pPr algn="l"/>
            <a:r>
              <a:rPr lang="en-US" sz="2000" b="1" u="sng" dirty="0" smtClean="0">
                <a:solidFill>
                  <a:sysClr val="windowText" lastClr="000000"/>
                </a:solidFill>
              </a:rPr>
              <a:t>Work on back; answers here</a:t>
            </a:r>
            <a:endParaRPr lang="en-US" sz="2000" b="1" u="sng" dirty="0">
              <a:solidFill>
                <a:sysClr val="windowText" lastClr="000000"/>
              </a:solidFill>
            </a:endParaRPr>
          </a:p>
          <a:p>
            <a:pPr marL="457200" indent="-457200" algn="l">
              <a:buAutoNum type="arabicPeriod" startAt="5"/>
            </a:pPr>
            <a:r>
              <a:rPr lang="en-US" sz="1600" dirty="0" smtClean="0">
                <a:solidFill>
                  <a:sysClr val="windowText" lastClr="000000"/>
                </a:solidFill>
              </a:rPr>
              <a:t>There are 327 kids going on a field trip.  Each van will hold 9 kids.  How many vans do we need in order for all the kids to go on the field trip?</a:t>
            </a:r>
          </a:p>
          <a:p>
            <a:pPr marL="457200" indent="-457200" algn="l">
              <a:buAutoNum type="arabicPeriod" startAt="5"/>
            </a:pPr>
            <a:endParaRPr lang="en-US" sz="1600" dirty="0">
              <a:solidFill>
                <a:sysClr val="windowText" lastClr="000000"/>
              </a:solidFill>
            </a:endParaRPr>
          </a:p>
          <a:p>
            <a:pPr marL="457200" indent="-457200" algn="l">
              <a:buAutoNum type="arabicPeriod" startAt="5"/>
            </a:pPr>
            <a:r>
              <a:rPr lang="en-US" sz="1600" dirty="0" smtClean="0">
                <a:solidFill>
                  <a:sysClr val="windowText" lastClr="000000"/>
                </a:solidFill>
              </a:rPr>
              <a:t>There are 39 bags of candy and each bag has 47 pieces in it.  How many pieces of candy do I have?</a:t>
            </a:r>
          </a:p>
          <a:p>
            <a:pPr marL="457200" indent="-457200" algn="l">
              <a:buAutoNum type="arabicPeriod" startAt="5"/>
            </a:pPr>
            <a:endParaRPr lang="en-US" sz="1600" dirty="0">
              <a:solidFill>
                <a:sysClr val="windowText" lastClr="000000"/>
              </a:solidFill>
            </a:endParaRPr>
          </a:p>
          <a:p>
            <a:pPr marL="457200" indent="-457200" algn="l">
              <a:buAutoNum type="arabicPeriod" startAt="5"/>
            </a:pPr>
            <a:r>
              <a:rPr lang="en-US" sz="1600" dirty="0" smtClean="0">
                <a:solidFill>
                  <a:sysClr val="windowText" lastClr="000000"/>
                </a:solidFill>
              </a:rPr>
              <a:t>I have 765 marbles in my backpack.  Twenty-seven marbles fall out of the backpack through a hole in the corner on the way to school.  When I get to school, I share the marbles with my seven friends.  How many marbles do each of my friends get?</a:t>
            </a:r>
          </a:p>
          <a:p>
            <a:pPr marL="457200" indent="-457200" algn="l">
              <a:buAutoNum type="arabicPeriod" startAt="5"/>
            </a:pPr>
            <a:endParaRPr lang="en-US" sz="1600" dirty="0">
              <a:solidFill>
                <a:sysClr val="windowText" lastClr="000000"/>
              </a:solidFill>
            </a:endParaRPr>
          </a:p>
          <a:p>
            <a:pPr marL="457200" indent="-457200" algn="l">
              <a:buAutoNum type="arabicPeriod" startAt="5"/>
            </a:pPr>
            <a:r>
              <a:rPr lang="en-US" sz="1600" dirty="0" smtClean="0">
                <a:solidFill>
                  <a:sysClr val="windowText" lastClr="000000"/>
                </a:solidFill>
              </a:rPr>
              <a:t>9,678  +  999 = </a:t>
            </a:r>
            <a:r>
              <a:rPr lang="en-US" sz="1600" dirty="0" smtClean="0">
                <a:solidFill>
                  <a:sysClr val="windowText" lastClr="000000"/>
                </a:solidFill>
              </a:rPr>
              <a:t> _______________</a:t>
            </a:r>
            <a:endParaRPr lang="en-US" sz="1600" dirty="0" smtClean="0">
              <a:solidFill>
                <a:sysClr val="windowText" lastClr="000000"/>
              </a:solidFill>
            </a:endParaRPr>
          </a:p>
          <a:p>
            <a:pPr marL="457200" indent="-457200" algn="l">
              <a:buAutoNum type="arabicPeriod" startAt="5"/>
            </a:pPr>
            <a:endParaRPr lang="en-US" sz="1600" dirty="0">
              <a:solidFill>
                <a:sysClr val="windowText" lastClr="000000"/>
              </a:solidFill>
            </a:endParaRPr>
          </a:p>
          <a:p>
            <a:pPr marL="457200" indent="-457200" algn="l">
              <a:buAutoNum type="arabicPeriod" startAt="5"/>
            </a:pPr>
            <a:endParaRPr lang="en-US" sz="1600" dirty="0" smtClean="0">
              <a:solidFill>
                <a:sysClr val="windowText" lastClr="000000"/>
              </a:solidFill>
            </a:endParaRPr>
          </a:p>
          <a:p>
            <a:pPr marL="457200" indent="-457200" algn="l">
              <a:buAutoNum type="arabicPeriod" startAt="5"/>
            </a:pPr>
            <a:r>
              <a:rPr lang="en-US" sz="1600" dirty="0" smtClean="0">
                <a:solidFill>
                  <a:sysClr val="windowText" lastClr="000000"/>
                </a:solidFill>
              </a:rPr>
              <a:t>9,005 -   4,567 = </a:t>
            </a:r>
            <a:r>
              <a:rPr lang="en-US" sz="1600" dirty="0" smtClean="0">
                <a:solidFill>
                  <a:sysClr val="windowText" lastClr="000000"/>
                </a:solidFill>
              </a:rPr>
              <a:t>_______________</a:t>
            </a:r>
            <a:endParaRPr lang="en-US" sz="1600" dirty="0" smtClean="0">
              <a:solidFill>
                <a:sysClr val="windowText" lastClr="000000"/>
              </a:solidFill>
            </a:endParaRPr>
          </a:p>
          <a:p>
            <a:pPr algn="l"/>
            <a:endParaRPr lang="en-US" sz="1600" b="1" dirty="0"/>
          </a:p>
          <a:p>
            <a:pPr algn="l"/>
            <a:endParaRPr lang="en-US" sz="2000" b="1" dirty="0"/>
          </a:p>
          <a:p>
            <a:pPr marL="342900" indent="-342900" algn="l">
              <a:buAutoNum type="arabicPeriod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5705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990600"/>
            <a:ext cx="6400800" cy="46482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094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"/>
            <a:ext cx="8382000" cy="6324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169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"/>
            <a:ext cx="8229600" cy="6324600"/>
          </a:xfrm>
        </p:spPr>
        <p:txBody>
          <a:bodyPr numCol="2">
            <a:noAutofit/>
          </a:bodyPr>
          <a:lstStyle/>
          <a:p>
            <a:pPr marL="342900" indent="-342900" algn="l">
              <a:buAutoNum type="arabicPeriod"/>
            </a:pPr>
            <a:r>
              <a:rPr lang="en-US" sz="1600" dirty="0" smtClean="0">
                <a:solidFill>
                  <a:sysClr val="windowText" lastClr="000000"/>
                </a:solidFill>
              </a:rPr>
              <a:t>Write the number in word form and expanded form.</a:t>
            </a:r>
          </a:p>
          <a:p>
            <a:pPr algn="l"/>
            <a:r>
              <a:rPr lang="en-US" sz="1600" b="1" dirty="0"/>
              <a:t>	</a:t>
            </a:r>
            <a:r>
              <a:rPr lang="en-US" sz="1600" b="1" dirty="0" smtClean="0">
                <a:solidFill>
                  <a:sysClr val="windowText" lastClr="000000"/>
                </a:solidFill>
              </a:rPr>
              <a:t>9,034,011.05</a:t>
            </a:r>
          </a:p>
          <a:p>
            <a:pPr algn="l"/>
            <a:endParaRPr lang="en-US" sz="2000" b="1" dirty="0">
              <a:solidFill>
                <a:sysClr val="windowText" lastClr="000000"/>
              </a:solidFill>
            </a:endParaRPr>
          </a:p>
          <a:p>
            <a:pPr algn="l"/>
            <a:r>
              <a:rPr lang="en-US" sz="2000" dirty="0" smtClean="0">
                <a:solidFill>
                  <a:sysClr val="windowText" lastClr="000000"/>
                </a:solidFill>
              </a:rPr>
              <a:t>2</a:t>
            </a:r>
            <a:r>
              <a:rPr lang="en-US" sz="2000" b="1" dirty="0" smtClean="0">
                <a:solidFill>
                  <a:sysClr val="windowText" lastClr="000000"/>
                </a:solidFill>
              </a:rPr>
              <a:t>. </a:t>
            </a:r>
            <a:r>
              <a:rPr lang="en-US" sz="2000" b="1" dirty="0">
                <a:solidFill>
                  <a:sysClr val="windowText" lastClr="000000"/>
                </a:solidFill>
              </a:rPr>
              <a:t>Round at underlined #:</a:t>
            </a:r>
          </a:p>
          <a:p>
            <a:pPr algn="l"/>
            <a:r>
              <a:rPr lang="en-US" sz="1600" u="sng" dirty="0" smtClean="0">
                <a:solidFill>
                  <a:sysClr val="windowText" lastClr="000000"/>
                </a:solidFill>
              </a:rPr>
              <a:t>4</a:t>
            </a:r>
            <a:r>
              <a:rPr lang="en-US" sz="1600" dirty="0" smtClean="0">
                <a:solidFill>
                  <a:sysClr val="windowText" lastClr="000000"/>
                </a:solidFill>
              </a:rPr>
              <a:t>55 </a:t>
            </a:r>
            <a:r>
              <a:rPr lang="en-US" sz="1600" dirty="0">
                <a:solidFill>
                  <a:sysClr val="windowText" lastClr="000000"/>
                </a:solidFill>
              </a:rPr>
              <a:t>________     </a:t>
            </a:r>
            <a:r>
              <a:rPr lang="en-US" sz="1600" dirty="0" smtClean="0">
                <a:solidFill>
                  <a:sysClr val="windowText" lastClr="000000"/>
                </a:solidFill>
              </a:rPr>
              <a:t>4</a:t>
            </a:r>
            <a:r>
              <a:rPr lang="en-US" sz="1600" u="sng" dirty="0" smtClean="0">
                <a:solidFill>
                  <a:sysClr val="windowText" lastClr="000000"/>
                </a:solidFill>
              </a:rPr>
              <a:t>5</a:t>
            </a:r>
            <a:r>
              <a:rPr lang="en-US" sz="1600" dirty="0" smtClean="0">
                <a:solidFill>
                  <a:sysClr val="windowText" lastClr="000000"/>
                </a:solidFill>
              </a:rPr>
              <a:t>5</a:t>
            </a:r>
            <a:r>
              <a:rPr lang="en-US" sz="1600" dirty="0">
                <a:solidFill>
                  <a:sysClr val="windowText" lastClr="000000"/>
                </a:solidFill>
              </a:rPr>
              <a:t>___________</a:t>
            </a:r>
          </a:p>
          <a:p>
            <a:pPr algn="l"/>
            <a:r>
              <a:rPr lang="en-US" sz="1600" u="sng" dirty="0" smtClean="0">
                <a:solidFill>
                  <a:sysClr val="windowText" lastClr="000000"/>
                </a:solidFill>
              </a:rPr>
              <a:t>7</a:t>
            </a:r>
            <a:r>
              <a:rPr lang="en-US" sz="1600" dirty="0" smtClean="0">
                <a:solidFill>
                  <a:sysClr val="windowText" lastClr="000000"/>
                </a:solidFill>
              </a:rPr>
              <a:t>,499________  7,</a:t>
            </a:r>
            <a:r>
              <a:rPr lang="en-US" sz="1600" u="sng" dirty="0" smtClean="0">
                <a:solidFill>
                  <a:sysClr val="windowText" lastClr="000000"/>
                </a:solidFill>
              </a:rPr>
              <a:t>4</a:t>
            </a:r>
            <a:r>
              <a:rPr lang="en-US" sz="1600" dirty="0" smtClean="0">
                <a:solidFill>
                  <a:sysClr val="windowText" lastClr="000000"/>
                </a:solidFill>
              </a:rPr>
              <a:t>99____________</a:t>
            </a:r>
            <a:endParaRPr lang="en-US" sz="1600" dirty="0">
              <a:solidFill>
                <a:sysClr val="windowText" lastClr="000000"/>
              </a:solidFill>
            </a:endParaRPr>
          </a:p>
          <a:p>
            <a:pPr algn="l"/>
            <a:r>
              <a:rPr lang="en-US" sz="1600" u="sng" dirty="0" smtClean="0">
                <a:solidFill>
                  <a:sysClr val="windowText" lastClr="000000"/>
                </a:solidFill>
              </a:rPr>
              <a:t>4</a:t>
            </a:r>
            <a:r>
              <a:rPr lang="en-US" sz="1600" dirty="0" smtClean="0">
                <a:solidFill>
                  <a:sysClr val="windowText" lastClr="000000"/>
                </a:solidFill>
              </a:rPr>
              <a:t>9,897</a:t>
            </a:r>
            <a:r>
              <a:rPr lang="en-US" sz="1600" dirty="0">
                <a:solidFill>
                  <a:sysClr val="windowText" lastClr="000000"/>
                </a:solidFill>
              </a:rPr>
              <a:t>_______  </a:t>
            </a:r>
            <a:r>
              <a:rPr lang="en-US" sz="1600" dirty="0" smtClean="0">
                <a:solidFill>
                  <a:sysClr val="windowText" lastClr="000000"/>
                </a:solidFill>
              </a:rPr>
              <a:t>4</a:t>
            </a:r>
            <a:r>
              <a:rPr lang="en-US" sz="1600" u="sng" dirty="0" smtClean="0">
                <a:solidFill>
                  <a:sysClr val="windowText" lastClr="000000"/>
                </a:solidFill>
              </a:rPr>
              <a:t>9</a:t>
            </a:r>
            <a:r>
              <a:rPr lang="en-US" sz="1600" dirty="0" smtClean="0">
                <a:solidFill>
                  <a:sysClr val="windowText" lastClr="000000"/>
                </a:solidFill>
              </a:rPr>
              <a:t>,897 </a:t>
            </a:r>
            <a:r>
              <a:rPr lang="en-US" sz="1600" dirty="0">
                <a:solidFill>
                  <a:sysClr val="windowText" lastClr="000000"/>
                </a:solidFill>
              </a:rPr>
              <a:t>__________</a:t>
            </a:r>
          </a:p>
          <a:p>
            <a:pPr algn="l"/>
            <a:r>
              <a:rPr lang="en-US" sz="2000" b="1" dirty="0" smtClean="0">
                <a:solidFill>
                  <a:sysClr val="windowText" lastClr="000000"/>
                </a:solidFill>
              </a:rPr>
              <a:t>  </a:t>
            </a:r>
            <a:endParaRPr lang="en-US" sz="2000" dirty="0" smtClean="0">
              <a:solidFill>
                <a:sysClr val="windowText" lastClr="000000"/>
              </a:solidFill>
            </a:endParaRPr>
          </a:p>
          <a:p>
            <a:pPr algn="l"/>
            <a:r>
              <a:rPr lang="en-US" sz="2000" dirty="0" smtClean="0">
                <a:solidFill>
                  <a:sysClr val="windowText" lastClr="000000"/>
                </a:solidFill>
              </a:rPr>
              <a:t>3.        </a:t>
            </a:r>
            <a:r>
              <a:rPr lang="en-US" sz="2000" b="1" dirty="0" smtClean="0">
                <a:solidFill>
                  <a:sysClr val="windowText" lastClr="000000"/>
                </a:solidFill>
              </a:rPr>
              <a:t>6,866,886</a:t>
            </a:r>
          </a:p>
          <a:p>
            <a:pPr algn="l"/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smtClean="0">
                <a:solidFill>
                  <a:sysClr val="windowText" lastClr="000000"/>
                </a:solidFill>
              </a:rPr>
              <a:t>      </a:t>
            </a:r>
            <a:r>
              <a:rPr lang="en-US" sz="1600" dirty="0" smtClean="0">
                <a:solidFill>
                  <a:sysClr val="windowText" lastClr="000000"/>
                </a:solidFill>
              </a:rPr>
              <a:t>The ____ in the ____ place is ___ times more than the ____ in the ___ place.  The ____ in the ____ place is ____times less than the ____ in the ____ place.</a:t>
            </a:r>
          </a:p>
          <a:p>
            <a:pPr algn="l"/>
            <a:endParaRPr lang="en-US" sz="2000" dirty="0">
              <a:solidFill>
                <a:sysClr val="windowText" lastClr="000000"/>
              </a:solidFill>
            </a:endParaRPr>
          </a:p>
          <a:p>
            <a:pPr marL="457200" indent="-457200" algn="l">
              <a:buAutoNum type="arabicPeriod" startAt="4"/>
            </a:pPr>
            <a:r>
              <a:rPr lang="en-US" sz="2000" dirty="0" smtClean="0">
                <a:solidFill>
                  <a:sysClr val="windowText" lastClr="000000"/>
                </a:solidFill>
              </a:rPr>
              <a:t>Write in word form:</a:t>
            </a:r>
            <a:endParaRPr lang="en-US" sz="2000" dirty="0" smtClean="0">
              <a:solidFill>
                <a:sysClr val="windowText" lastClr="000000"/>
              </a:solidFill>
            </a:endParaRPr>
          </a:p>
          <a:p>
            <a:pPr algn="l"/>
            <a:r>
              <a:rPr lang="en-US" sz="2000" b="1" dirty="0" smtClean="0">
                <a:solidFill>
                  <a:sysClr val="windowText" lastClr="000000"/>
                </a:solidFill>
              </a:rPr>
              <a:t>76,788__________________________</a:t>
            </a:r>
          </a:p>
          <a:p>
            <a:pPr algn="l"/>
            <a:endParaRPr lang="en-US" sz="2000" b="1" dirty="0" smtClean="0">
              <a:solidFill>
                <a:sysClr val="windowText" lastClr="000000"/>
              </a:solidFill>
            </a:endParaRPr>
          </a:p>
          <a:p>
            <a:pPr algn="l"/>
            <a:r>
              <a:rPr lang="en-US" sz="2000" dirty="0" smtClean="0">
                <a:solidFill>
                  <a:sysClr val="windowText" lastClr="000000"/>
                </a:solidFill>
              </a:rPr>
              <a:t>_______________________________</a:t>
            </a:r>
          </a:p>
          <a:p>
            <a:pPr algn="l"/>
            <a:endParaRPr lang="en-US" sz="2000" dirty="0">
              <a:solidFill>
                <a:sysClr val="windowText" lastClr="000000"/>
              </a:solidFill>
            </a:endParaRPr>
          </a:p>
          <a:p>
            <a:pPr algn="l"/>
            <a:endParaRPr lang="en-US" sz="2000" dirty="0" smtClean="0">
              <a:solidFill>
                <a:sysClr val="windowText" lastClr="000000"/>
              </a:solidFill>
            </a:endParaRPr>
          </a:p>
          <a:p>
            <a:pPr algn="l"/>
            <a:r>
              <a:rPr lang="en-US" sz="2000" u="sng" dirty="0" smtClean="0">
                <a:solidFill>
                  <a:sysClr val="windowText" lastClr="000000"/>
                </a:solidFill>
              </a:rPr>
              <a:t>Work on back; answer here</a:t>
            </a:r>
            <a:endParaRPr lang="en-US" sz="2000" u="sng" dirty="0" smtClean="0">
              <a:solidFill>
                <a:sysClr val="windowText" lastClr="000000"/>
              </a:solidFill>
            </a:endParaRPr>
          </a:p>
          <a:p>
            <a:pPr marL="457200" indent="-457200" algn="l">
              <a:buAutoNum type="arabicPeriod" startAt="5"/>
            </a:pPr>
            <a:r>
              <a:rPr lang="en-US" sz="1600" dirty="0" smtClean="0">
                <a:solidFill>
                  <a:sysClr val="windowText" lastClr="000000"/>
                </a:solidFill>
              </a:rPr>
              <a:t>There are 8,987 kids in the football stadium.  If each kid spends $6 at the concession stand, how much money do they make?</a:t>
            </a:r>
          </a:p>
          <a:p>
            <a:pPr marL="457200" indent="-457200" algn="l">
              <a:buAutoNum type="arabicPeriod" startAt="5"/>
            </a:pPr>
            <a:endParaRPr lang="en-US" sz="1600" dirty="0" smtClean="0">
              <a:solidFill>
                <a:sysClr val="windowText" lastClr="000000"/>
              </a:solidFill>
            </a:endParaRPr>
          </a:p>
          <a:p>
            <a:pPr marL="457200" indent="-457200" algn="l">
              <a:buAutoNum type="arabicPeriod" startAt="5"/>
            </a:pPr>
            <a:endParaRPr lang="en-US" sz="1600" dirty="0">
              <a:solidFill>
                <a:sysClr val="windowText" lastClr="000000"/>
              </a:solidFill>
            </a:endParaRPr>
          </a:p>
          <a:p>
            <a:pPr marL="457200" indent="-457200" algn="l">
              <a:buAutoNum type="arabicPeriod" startAt="5"/>
            </a:pPr>
            <a:r>
              <a:rPr lang="en-US" sz="1600" dirty="0" smtClean="0">
                <a:solidFill>
                  <a:sysClr val="windowText" lastClr="000000"/>
                </a:solidFill>
              </a:rPr>
              <a:t>I earned $43.75 babysitting  last weekend and $52.50 the weekend before.  If I spent $5.67 at the convenience store yesterday, how much money do I have now</a:t>
            </a:r>
            <a:r>
              <a:rPr lang="en-US" sz="1600" dirty="0" smtClean="0">
                <a:solidFill>
                  <a:sysClr val="windowText" lastClr="000000"/>
                </a:solidFill>
              </a:rPr>
              <a:t>?</a:t>
            </a:r>
          </a:p>
          <a:p>
            <a:pPr marL="457200" indent="-457200" algn="l">
              <a:buAutoNum type="arabicPeriod" startAt="5"/>
            </a:pPr>
            <a:endParaRPr lang="en-US" sz="1600" dirty="0" smtClean="0">
              <a:solidFill>
                <a:sysClr val="windowText" lastClr="000000"/>
              </a:solidFill>
            </a:endParaRPr>
          </a:p>
          <a:p>
            <a:pPr marL="457200" indent="-457200" algn="l">
              <a:buAutoNum type="arabicPeriod" startAt="5"/>
            </a:pPr>
            <a:endParaRPr lang="en-US" sz="1600" dirty="0">
              <a:solidFill>
                <a:sysClr val="windowText" lastClr="000000"/>
              </a:solidFill>
            </a:endParaRPr>
          </a:p>
          <a:p>
            <a:pPr marL="457200" indent="-457200" algn="l">
              <a:buAutoNum type="arabicPeriod" startAt="5"/>
            </a:pPr>
            <a:r>
              <a:rPr lang="en-US" sz="1600" dirty="0" smtClean="0">
                <a:solidFill>
                  <a:sysClr val="windowText" lastClr="000000"/>
                </a:solidFill>
              </a:rPr>
              <a:t>They made 652 doughnuts this morning and need to put them in boxes.  If each box holds six doughnuts, how many boxes will they fill</a:t>
            </a:r>
            <a:r>
              <a:rPr lang="en-US" sz="1600" dirty="0" smtClean="0">
                <a:solidFill>
                  <a:sysClr val="windowText" lastClr="000000"/>
                </a:solidFill>
              </a:rPr>
              <a:t>?</a:t>
            </a:r>
          </a:p>
          <a:p>
            <a:pPr marL="457200" indent="-457200" algn="l">
              <a:buAutoNum type="arabicPeriod" startAt="5"/>
            </a:pPr>
            <a:endParaRPr lang="en-US" sz="1600" dirty="0">
              <a:solidFill>
                <a:sysClr val="windowText" lastClr="000000"/>
              </a:solidFill>
            </a:endParaRPr>
          </a:p>
          <a:p>
            <a:pPr marL="457200" indent="-457200" algn="l">
              <a:buAutoNum type="arabicPeriod" startAt="5"/>
            </a:pPr>
            <a:r>
              <a:rPr lang="en-US" sz="1600" dirty="0" smtClean="0">
                <a:solidFill>
                  <a:sysClr val="windowText" lastClr="000000"/>
                </a:solidFill>
              </a:rPr>
              <a:t>3,006 -   2, 128   ________________</a:t>
            </a:r>
          </a:p>
          <a:p>
            <a:pPr marL="457200" indent="-457200" algn="l">
              <a:buAutoNum type="arabicPeriod" startAt="5"/>
            </a:pPr>
            <a:endParaRPr lang="en-US" sz="1600" dirty="0">
              <a:solidFill>
                <a:sysClr val="windowText" lastClr="000000"/>
              </a:solidFill>
            </a:endParaRPr>
          </a:p>
          <a:p>
            <a:pPr marL="457200" indent="-457200" algn="l">
              <a:buAutoNum type="arabicPeriod" startAt="5"/>
            </a:pPr>
            <a:r>
              <a:rPr lang="en-US" sz="1600" dirty="0" smtClean="0">
                <a:solidFill>
                  <a:sysClr val="windowText" lastClr="000000"/>
                </a:solidFill>
              </a:rPr>
              <a:t>9,789 +   567  ___________________</a:t>
            </a:r>
            <a:endParaRPr lang="en-US" sz="1600" dirty="0" smtClean="0">
              <a:solidFill>
                <a:sysClr val="windowText" lastClr="000000"/>
              </a:solidFill>
            </a:endParaRPr>
          </a:p>
          <a:p>
            <a:pPr marL="457200" indent="-457200" algn="l">
              <a:buAutoNum type="arabicPeriod" startAt="5"/>
            </a:pPr>
            <a:endParaRPr lang="en-US" sz="2000" dirty="0">
              <a:solidFill>
                <a:sysClr val="windowText" lastClr="000000"/>
              </a:solidFill>
            </a:endParaRPr>
          </a:p>
          <a:p>
            <a:pPr algn="l"/>
            <a:endParaRPr lang="en-US" sz="2000" b="1" dirty="0"/>
          </a:p>
          <a:p>
            <a:pPr marL="342900" indent="-342900" algn="l">
              <a:buAutoNum type="arabicPeriod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54358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458200" cy="6172200"/>
          </a:xfrm>
        </p:spPr>
        <p:txBody>
          <a:bodyPr numCol="2">
            <a:normAutofit fontScale="70000" lnSpcReduction="20000"/>
          </a:bodyPr>
          <a:lstStyle/>
          <a:p>
            <a:pPr marL="342900" indent="-342900" algn="l">
              <a:buAutoNum type="arabicPeriod"/>
            </a:pPr>
            <a:r>
              <a:rPr lang="en-US" dirty="0">
                <a:solidFill>
                  <a:sysClr val="windowText" lastClr="000000"/>
                </a:solidFill>
              </a:rPr>
              <a:t>Write the number in word form and expanded form.</a:t>
            </a:r>
          </a:p>
          <a:p>
            <a:pPr algn="l"/>
            <a:r>
              <a:rPr lang="en-US" b="1" dirty="0"/>
              <a:t>	</a:t>
            </a:r>
            <a:r>
              <a:rPr lang="en-US" b="1" dirty="0" smtClean="0">
                <a:solidFill>
                  <a:sysClr val="windowText" lastClr="000000"/>
                </a:solidFill>
              </a:rPr>
              <a:t>7,012,034.21</a:t>
            </a:r>
            <a:endParaRPr lang="en-US" b="1" dirty="0">
              <a:solidFill>
                <a:sysClr val="windowText" lastClr="000000"/>
              </a:solidFill>
            </a:endParaRPr>
          </a:p>
          <a:p>
            <a:pPr algn="l"/>
            <a:endParaRPr lang="en-US" b="1" dirty="0">
              <a:solidFill>
                <a:sysClr val="windowText" lastClr="000000"/>
              </a:solidFill>
            </a:endParaRPr>
          </a:p>
          <a:p>
            <a:pPr algn="l"/>
            <a:r>
              <a:rPr lang="en-US" dirty="0">
                <a:solidFill>
                  <a:sysClr val="windowText" lastClr="000000"/>
                </a:solidFill>
              </a:rPr>
              <a:t>2</a:t>
            </a:r>
            <a:r>
              <a:rPr lang="en-US" b="1" dirty="0">
                <a:solidFill>
                  <a:sysClr val="windowText" lastClr="000000"/>
                </a:solidFill>
              </a:rPr>
              <a:t>.     </a:t>
            </a:r>
            <a:r>
              <a:rPr lang="en-US" b="1" dirty="0" smtClean="0">
                <a:solidFill>
                  <a:sysClr val="windowText" lastClr="000000"/>
                </a:solidFill>
              </a:rPr>
              <a:t>9 x 4 </a:t>
            </a:r>
            <a:r>
              <a:rPr lang="en-US" b="1" dirty="0">
                <a:solidFill>
                  <a:sysClr val="windowText" lastClr="000000"/>
                </a:solidFill>
              </a:rPr>
              <a:t>= </a:t>
            </a:r>
            <a:r>
              <a:rPr lang="en-US" b="1" dirty="0" smtClean="0">
                <a:solidFill>
                  <a:sysClr val="windowText" lastClr="000000"/>
                </a:solidFill>
              </a:rPr>
              <a:t>36</a:t>
            </a:r>
            <a:endParaRPr lang="en-US" b="1" dirty="0">
              <a:solidFill>
                <a:sysClr val="windowText" lastClr="000000"/>
              </a:solidFill>
            </a:endParaRPr>
          </a:p>
          <a:p>
            <a:pPr algn="l"/>
            <a:r>
              <a:rPr lang="en-US" b="1" dirty="0">
                <a:solidFill>
                  <a:sysClr val="windowText" lastClr="000000"/>
                </a:solidFill>
              </a:rPr>
              <a:t>  </a:t>
            </a:r>
            <a:r>
              <a:rPr lang="en-US" dirty="0">
                <a:solidFill>
                  <a:sysClr val="windowText" lastClr="000000"/>
                </a:solidFill>
              </a:rPr>
              <a:t>____ is ____ times more than ___.</a:t>
            </a:r>
          </a:p>
          <a:p>
            <a:pPr algn="l"/>
            <a:r>
              <a:rPr lang="en-US" dirty="0">
                <a:solidFill>
                  <a:sysClr val="windowText" lastClr="000000"/>
                </a:solidFill>
              </a:rPr>
              <a:t>  ____ is ____ times more than ___.</a:t>
            </a:r>
          </a:p>
          <a:p>
            <a:pPr algn="l"/>
            <a:endParaRPr lang="en-US" b="1" dirty="0">
              <a:solidFill>
                <a:sysClr val="windowText" lastClr="000000"/>
              </a:solidFill>
            </a:endParaRPr>
          </a:p>
          <a:p>
            <a:pPr algn="l"/>
            <a:endParaRPr lang="en-US" dirty="0">
              <a:solidFill>
                <a:sysClr val="windowText" lastClr="000000"/>
              </a:solidFill>
            </a:endParaRPr>
          </a:p>
          <a:p>
            <a:pPr algn="l"/>
            <a:r>
              <a:rPr lang="en-US" dirty="0">
                <a:solidFill>
                  <a:sysClr val="windowText" lastClr="000000"/>
                </a:solidFill>
              </a:rPr>
              <a:t>3.        </a:t>
            </a:r>
            <a:r>
              <a:rPr lang="en-US" b="1" dirty="0" smtClean="0">
                <a:solidFill>
                  <a:sysClr val="windowText" lastClr="000000"/>
                </a:solidFill>
              </a:rPr>
              <a:t>7,774,447</a:t>
            </a:r>
            <a:endParaRPr lang="en-US" b="1" dirty="0">
              <a:solidFill>
                <a:sysClr val="windowText" lastClr="000000"/>
              </a:solidFill>
            </a:endParaRPr>
          </a:p>
          <a:p>
            <a:pPr algn="l"/>
            <a:r>
              <a:rPr lang="en-US" dirty="0">
                <a:solidFill>
                  <a:sysClr val="windowText" lastClr="000000"/>
                </a:solidFill>
              </a:rPr>
              <a:t>       The ____ in the ____ place is ___ times more than the ____ in the ___ place.  The ____ in the ____ place is ____times less than the ____ in the ____ place.</a:t>
            </a:r>
          </a:p>
          <a:p>
            <a:pPr algn="l"/>
            <a:endParaRPr lang="en-US" dirty="0">
              <a:solidFill>
                <a:sysClr val="windowText" lastClr="000000"/>
              </a:solidFill>
            </a:endParaRPr>
          </a:p>
          <a:p>
            <a:pPr marL="457200" indent="-457200" algn="l">
              <a:buAutoNum type="arabicPeriod" startAt="4"/>
            </a:pPr>
            <a:r>
              <a:rPr lang="en-US" dirty="0">
                <a:solidFill>
                  <a:sysClr val="windowText" lastClr="000000"/>
                </a:solidFill>
              </a:rPr>
              <a:t>Round to the </a:t>
            </a:r>
            <a:r>
              <a:rPr lang="en-US" dirty="0" smtClean="0">
                <a:solidFill>
                  <a:sysClr val="windowText" lastClr="000000"/>
                </a:solidFill>
              </a:rPr>
              <a:t>tens </a:t>
            </a:r>
            <a:r>
              <a:rPr lang="en-US" dirty="0">
                <a:solidFill>
                  <a:sysClr val="windowText" lastClr="000000"/>
                </a:solidFill>
              </a:rPr>
              <a:t>place.</a:t>
            </a:r>
          </a:p>
          <a:p>
            <a:pPr algn="l"/>
            <a:r>
              <a:rPr lang="en-US" dirty="0">
                <a:solidFill>
                  <a:sysClr val="windowText" lastClr="000000"/>
                </a:solidFill>
              </a:rPr>
              <a:t>	</a:t>
            </a:r>
            <a:r>
              <a:rPr lang="en-US" b="1" dirty="0">
                <a:solidFill>
                  <a:sysClr val="windowText" lastClr="000000"/>
                </a:solidFill>
              </a:rPr>
              <a:t>76,788</a:t>
            </a:r>
          </a:p>
          <a:p>
            <a:pPr marL="457200" indent="-457200" algn="l">
              <a:buAutoNum type="arabicPeriod" startAt="5"/>
            </a:pPr>
            <a:endParaRPr lang="en-US" dirty="0">
              <a:solidFill>
                <a:sysClr val="windowText" lastClr="000000"/>
              </a:solidFill>
            </a:endParaRPr>
          </a:p>
          <a:p>
            <a:pPr marL="457200" indent="-457200" algn="l">
              <a:buAutoNum type="arabicPeriod" startAt="5"/>
            </a:pPr>
            <a:endParaRPr lang="en-US" dirty="0">
              <a:solidFill>
                <a:sysClr val="windowText" lastClr="000000"/>
              </a:solidFill>
            </a:endParaRPr>
          </a:p>
          <a:p>
            <a:pPr marL="457200" indent="-457200" algn="l">
              <a:buAutoNum type="arabicPeriod" startAt="5"/>
            </a:pPr>
            <a:r>
              <a:rPr lang="en-US" dirty="0" smtClean="0">
                <a:solidFill>
                  <a:sysClr val="windowText" lastClr="000000"/>
                </a:solidFill>
              </a:rPr>
              <a:t>I have 52 marbles.  I buy 179 more marbles.  Then I share them with 6 friends.  How many marbles will each friend get?</a:t>
            </a:r>
            <a:endParaRPr lang="en-US" dirty="0">
              <a:solidFill>
                <a:sysClr val="windowText" lastClr="000000"/>
              </a:solidFill>
            </a:endParaRPr>
          </a:p>
          <a:p>
            <a:pPr marL="457200" indent="-457200" algn="l">
              <a:buAutoNum type="arabicPeriod" startAt="5"/>
            </a:pPr>
            <a:endParaRPr lang="en-US" dirty="0">
              <a:solidFill>
                <a:sysClr val="windowText" lastClr="000000"/>
              </a:solidFill>
            </a:endParaRPr>
          </a:p>
          <a:p>
            <a:pPr marL="457200" indent="-457200" algn="l">
              <a:buAutoNum type="arabicPeriod" startAt="5"/>
            </a:pPr>
            <a:r>
              <a:rPr lang="en-US" dirty="0" smtClean="0">
                <a:solidFill>
                  <a:sysClr val="windowText" lastClr="000000"/>
                </a:solidFill>
              </a:rPr>
              <a:t>I have a relay team.  If there are 5 people on the team, and each person runs half of a mile, how many miles will we run altogether?</a:t>
            </a:r>
            <a:endParaRPr lang="en-US" dirty="0">
              <a:solidFill>
                <a:sysClr val="windowText" lastClr="000000"/>
              </a:solidFill>
            </a:endParaRPr>
          </a:p>
          <a:p>
            <a:pPr marL="457200" indent="-457200" algn="l">
              <a:buAutoNum type="arabicPeriod" startAt="5"/>
            </a:pPr>
            <a:endParaRPr lang="en-US" dirty="0">
              <a:solidFill>
                <a:sysClr val="windowText" lastClr="000000"/>
              </a:solidFill>
            </a:endParaRPr>
          </a:p>
          <a:p>
            <a:pPr marL="457200" indent="-457200" algn="l">
              <a:buAutoNum type="arabicPeriod" startAt="5"/>
            </a:pPr>
            <a:r>
              <a:rPr lang="en-US" dirty="0">
                <a:solidFill>
                  <a:sysClr val="windowText" lastClr="000000"/>
                </a:solidFill>
              </a:rPr>
              <a:t>They made 652 doughnuts this morning and need to put them in boxes.  If each box holds six doughnuts, how many boxes will they </a:t>
            </a:r>
            <a:r>
              <a:rPr lang="en-US" dirty="0" smtClean="0">
                <a:solidFill>
                  <a:sysClr val="windowText" lastClr="000000"/>
                </a:solidFill>
              </a:rPr>
              <a:t>need to use in order to hold all of the doughnuts?</a:t>
            </a:r>
            <a:endParaRPr lang="en-US" dirty="0">
              <a:solidFill>
                <a:sysClr val="windowText" lastClr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74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534400" cy="6172200"/>
          </a:xfrm>
        </p:spPr>
        <p:txBody>
          <a:bodyPr numCol="2">
            <a:normAutofit fontScale="70000" lnSpcReduction="20000"/>
          </a:bodyPr>
          <a:lstStyle/>
          <a:p>
            <a:pPr marL="342900" indent="-342900" algn="l">
              <a:buAutoNum type="arabicPeriod"/>
            </a:pPr>
            <a:r>
              <a:rPr lang="en-US" dirty="0">
                <a:solidFill>
                  <a:sysClr val="windowText" lastClr="000000"/>
                </a:solidFill>
              </a:rPr>
              <a:t>Write the number in word form and expanded form.</a:t>
            </a:r>
          </a:p>
          <a:p>
            <a:pPr algn="l"/>
            <a:r>
              <a:rPr lang="en-US" b="1" dirty="0"/>
              <a:t>	</a:t>
            </a:r>
            <a:r>
              <a:rPr lang="en-US" b="1" dirty="0" smtClean="0">
                <a:solidFill>
                  <a:sysClr val="windowText" lastClr="000000"/>
                </a:solidFill>
              </a:rPr>
              <a:t>2,450,009.11</a:t>
            </a:r>
            <a:endParaRPr lang="en-US" b="1" dirty="0">
              <a:solidFill>
                <a:sysClr val="windowText" lastClr="000000"/>
              </a:solidFill>
            </a:endParaRPr>
          </a:p>
          <a:p>
            <a:pPr algn="l"/>
            <a:endParaRPr lang="en-US" b="1" dirty="0">
              <a:solidFill>
                <a:sysClr val="windowText" lastClr="000000"/>
              </a:solidFill>
            </a:endParaRPr>
          </a:p>
          <a:p>
            <a:pPr algn="l"/>
            <a:r>
              <a:rPr lang="en-US" dirty="0">
                <a:solidFill>
                  <a:sysClr val="windowText" lastClr="000000"/>
                </a:solidFill>
              </a:rPr>
              <a:t>2</a:t>
            </a:r>
            <a:r>
              <a:rPr lang="en-US" b="1" dirty="0">
                <a:solidFill>
                  <a:sysClr val="windowText" lastClr="000000"/>
                </a:solidFill>
              </a:rPr>
              <a:t>.     </a:t>
            </a:r>
            <a:r>
              <a:rPr lang="en-US" b="1" dirty="0" smtClean="0">
                <a:solidFill>
                  <a:sysClr val="windowText" lastClr="000000"/>
                </a:solidFill>
              </a:rPr>
              <a:t>6 </a:t>
            </a:r>
            <a:r>
              <a:rPr lang="en-US" b="1" dirty="0">
                <a:solidFill>
                  <a:sysClr val="windowText" lastClr="000000"/>
                </a:solidFill>
              </a:rPr>
              <a:t>x </a:t>
            </a:r>
            <a:r>
              <a:rPr lang="en-US" b="1" dirty="0" smtClean="0">
                <a:solidFill>
                  <a:sysClr val="windowText" lastClr="000000"/>
                </a:solidFill>
              </a:rPr>
              <a:t>3 </a:t>
            </a:r>
            <a:r>
              <a:rPr lang="en-US" b="1" dirty="0">
                <a:solidFill>
                  <a:sysClr val="windowText" lastClr="000000"/>
                </a:solidFill>
              </a:rPr>
              <a:t>= </a:t>
            </a:r>
            <a:r>
              <a:rPr lang="en-US" b="1" dirty="0" smtClean="0">
                <a:solidFill>
                  <a:sysClr val="windowText" lastClr="000000"/>
                </a:solidFill>
              </a:rPr>
              <a:t>18</a:t>
            </a:r>
            <a:endParaRPr lang="en-US" b="1" dirty="0">
              <a:solidFill>
                <a:sysClr val="windowText" lastClr="000000"/>
              </a:solidFill>
            </a:endParaRPr>
          </a:p>
          <a:p>
            <a:pPr algn="l"/>
            <a:r>
              <a:rPr lang="en-US" b="1" dirty="0">
                <a:solidFill>
                  <a:sysClr val="windowText" lastClr="000000"/>
                </a:solidFill>
              </a:rPr>
              <a:t>  </a:t>
            </a:r>
            <a:r>
              <a:rPr lang="en-US" dirty="0">
                <a:solidFill>
                  <a:sysClr val="windowText" lastClr="000000"/>
                </a:solidFill>
              </a:rPr>
              <a:t>____ is ____ times more than ___.</a:t>
            </a:r>
          </a:p>
          <a:p>
            <a:pPr algn="l"/>
            <a:r>
              <a:rPr lang="en-US" dirty="0">
                <a:solidFill>
                  <a:sysClr val="windowText" lastClr="000000"/>
                </a:solidFill>
              </a:rPr>
              <a:t>  ____ is ____ times more than ___.</a:t>
            </a:r>
          </a:p>
          <a:p>
            <a:pPr algn="l"/>
            <a:endParaRPr lang="en-US" b="1" dirty="0">
              <a:solidFill>
                <a:sysClr val="windowText" lastClr="000000"/>
              </a:solidFill>
            </a:endParaRPr>
          </a:p>
          <a:p>
            <a:pPr algn="l"/>
            <a:endParaRPr lang="en-US" dirty="0">
              <a:solidFill>
                <a:sysClr val="windowText" lastClr="000000"/>
              </a:solidFill>
            </a:endParaRPr>
          </a:p>
          <a:p>
            <a:pPr algn="l"/>
            <a:r>
              <a:rPr lang="en-US" dirty="0">
                <a:solidFill>
                  <a:sysClr val="windowText" lastClr="000000"/>
                </a:solidFill>
              </a:rPr>
              <a:t>3.        </a:t>
            </a:r>
            <a:r>
              <a:rPr lang="en-US" b="1" dirty="0" smtClean="0">
                <a:solidFill>
                  <a:sysClr val="windowText" lastClr="000000"/>
                </a:solidFill>
              </a:rPr>
              <a:t>9,999,222</a:t>
            </a:r>
            <a:endParaRPr lang="en-US" b="1" dirty="0">
              <a:solidFill>
                <a:sysClr val="windowText" lastClr="000000"/>
              </a:solidFill>
            </a:endParaRPr>
          </a:p>
          <a:p>
            <a:pPr algn="l"/>
            <a:r>
              <a:rPr lang="en-US" dirty="0">
                <a:solidFill>
                  <a:sysClr val="windowText" lastClr="000000"/>
                </a:solidFill>
              </a:rPr>
              <a:t>       The ____ in the ____ place is ___ times more than the ____ in the ___ place.  The ____ in the ____ place is ____times less than the ____ in the ____ place.</a:t>
            </a:r>
          </a:p>
          <a:p>
            <a:pPr algn="l"/>
            <a:endParaRPr lang="en-US" dirty="0">
              <a:solidFill>
                <a:sysClr val="windowText" lastClr="000000"/>
              </a:solidFill>
            </a:endParaRPr>
          </a:p>
          <a:p>
            <a:pPr marL="457200" indent="-457200" algn="l">
              <a:buAutoNum type="arabicPeriod" startAt="4"/>
            </a:pPr>
            <a:r>
              <a:rPr lang="en-US" dirty="0">
                <a:solidFill>
                  <a:sysClr val="windowText" lastClr="000000"/>
                </a:solidFill>
              </a:rPr>
              <a:t>Round to the </a:t>
            </a:r>
            <a:r>
              <a:rPr lang="en-US" dirty="0" smtClean="0">
                <a:solidFill>
                  <a:sysClr val="windowText" lastClr="000000"/>
                </a:solidFill>
              </a:rPr>
              <a:t>ten thousands </a:t>
            </a:r>
            <a:r>
              <a:rPr lang="en-US" dirty="0">
                <a:solidFill>
                  <a:sysClr val="windowText" lastClr="000000"/>
                </a:solidFill>
              </a:rPr>
              <a:t>place.</a:t>
            </a:r>
          </a:p>
          <a:p>
            <a:pPr algn="l"/>
            <a:r>
              <a:rPr lang="en-US" dirty="0">
                <a:solidFill>
                  <a:sysClr val="windowText" lastClr="000000"/>
                </a:solidFill>
              </a:rPr>
              <a:t>	</a:t>
            </a:r>
            <a:r>
              <a:rPr lang="en-US" b="1" dirty="0">
                <a:solidFill>
                  <a:sysClr val="windowText" lastClr="000000"/>
                </a:solidFill>
              </a:rPr>
              <a:t>76,788</a:t>
            </a:r>
          </a:p>
          <a:p>
            <a:pPr marL="457200" indent="-457200" algn="l">
              <a:buAutoNum type="arabicPeriod" startAt="5"/>
            </a:pPr>
            <a:endParaRPr lang="en-US" dirty="0">
              <a:solidFill>
                <a:sysClr val="windowText" lastClr="000000"/>
              </a:solidFill>
            </a:endParaRPr>
          </a:p>
          <a:p>
            <a:pPr marL="457200" indent="-457200" algn="l">
              <a:buAutoNum type="arabicPeriod" startAt="5"/>
            </a:pPr>
            <a:endParaRPr lang="en-US" dirty="0">
              <a:solidFill>
                <a:sysClr val="windowText" lastClr="000000"/>
              </a:solidFill>
            </a:endParaRPr>
          </a:p>
          <a:p>
            <a:pPr marL="457200" indent="-457200" algn="l">
              <a:buAutoNum type="arabicPeriod" startAt="5"/>
            </a:pPr>
            <a:r>
              <a:rPr lang="en-US" dirty="0" smtClean="0">
                <a:solidFill>
                  <a:sysClr val="windowText" lastClr="000000"/>
                </a:solidFill>
              </a:rPr>
              <a:t>We have 895 flowers in my flower shop.  How many bouquets can I make if I put 9 flowers in each bouquet?</a:t>
            </a:r>
            <a:endParaRPr lang="en-US" dirty="0">
              <a:solidFill>
                <a:sysClr val="windowText" lastClr="000000"/>
              </a:solidFill>
            </a:endParaRPr>
          </a:p>
          <a:p>
            <a:pPr marL="457200" indent="-457200" algn="l">
              <a:buAutoNum type="arabicPeriod" startAt="5"/>
            </a:pPr>
            <a:endParaRPr lang="en-US" dirty="0">
              <a:solidFill>
                <a:sysClr val="windowText" lastClr="000000"/>
              </a:solidFill>
            </a:endParaRPr>
          </a:p>
          <a:p>
            <a:pPr marL="457200" indent="-457200" algn="l">
              <a:buAutoNum type="arabicPeriod" startAt="5"/>
            </a:pPr>
            <a:r>
              <a:rPr lang="en-US" dirty="0" smtClean="0">
                <a:solidFill>
                  <a:sysClr val="windowText" lastClr="000000"/>
                </a:solidFill>
              </a:rPr>
              <a:t>The grocery store has 879 crates of oranges and each crate has 68 oranges in it.  How many oranges do they have in all?</a:t>
            </a:r>
            <a:endParaRPr lang="en-US" dirty="0">
              <a:solidFill>
                <a:sysClr val="windowText" lastClr="000000"/>
              </a:solidFill>
            </a:endParaRPr>
          </a:p>
          <a:p>
            <a:pPr marL="457200" indent="-457200" algn="l">
              <a:buAutoNum type="arabicPeriod" startAt="5"/>
            </a:pPr>
            <a:endParaRPr lang="en-US" dirty="0">
              <a:solidFill>
                <a:sysClr val="windowText" lastClr="000000"/>
              </a:solidFill>
            </a:endParaRPr>
          </a:p>
          <a:p>
            <a:pPr marL="457200" indent="-457200" algn="l">
              <a:buAutoNum type="arabicPeriod" startAt="5"/>
            </a:pPr>
            <a:endParaRPr lang="en-US" dirty="0" smtClean="0">
              <a:solidFill>
                <a:sysClr val="windowText" lastClr="000000"/>
              </a:solidFill>
            </a:endParaRPr>
          </a:p>
          <a:p>
            <a:pPr marL="457200" indent="-457200" algn="l">
              <a:buAutoNum type="arabicPeriod" startAt="5"/>
            </a:pPr>
            <a:r>
              <a:rPr lang="en-US" dirty="0" smtClean="0">
                <a:solidFill>
                  <a:sysClr val="windowText" lastClr="000000"/>
                </a:solidFill>
              </a:rPr>
              <a:t>I had $254.98 in my bank account.  I bought 89 candy bars for $1.89 each.  How much money do I have left in my bank account?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292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534400" cy="6248400"/>
          </a:xfrm>
        </p:spPr>
        <p:txBody>
          <a:bodyPr numCol="2">
            <a:normAutofit fontScale="70000" lnSpcReduction="20000"/>
          </a:bodyPr>
          <a:lstStyle/>
          <a:p>
            <a:pPr marL="342900" indent="-342900" algn="l">
              <a:buAutoNum type="arabicPeriod"/>
            </a:pPr>
            <a:r>
              <a:rPr lang="en-US" dirty="0">
                <a:solidFill>
                  <a:sysClr val="windowText" lastClr="000000"/>
                </a:solidFill>
              </a:rPr>
              <a:t>Write the number in word form and expanded form.</a:t>
            </a:r>
          </a:p>
          <a:p>
            <a:pPr algn="l"/>
            <a:r>
              <a:rPr lang="en-US" b="1"/>
              <a:t>	</a:t>
            </a:r>
            <a:r>
              <a:rPr lang="en-US" b="1" smtClean="0">
                <a:solidFill>
                  <a:sysClr val="windowText" lastClr="000000"/>
                </a:solidFill>
              </a:rPr>
              <a:t>7,909,012.15</a:t>
            </a:r>
            <a:endParaRPr lang="en-US" b="1" dirty="0">
              <a:solidFill>
                <a:sysClr val="windowText" lastClr="000000"/>
              </a:solidFill>
            </a:endParaRPr>
          </a:p>
          <a:p>
            <a:pPr algn="l"/>
            <a:endParaRPr lang="en-US" b="1" dirty="0">
              <a:solidFill>
                <a:sysClr val="windowText" lastClr="000000"/>
              </a:solidFill>
            </a:endParaRPr>
          </a:p>
          <a:p>
            <a:pPr algn="l"/>
            <a:r>
              <a:rPr lang="en-US" dirty="0">
                <a:solidFill>
                  <a:sysClr val="windowText" lastClr="000000"/>
                </a:solidFill>
              </a:rPr>
              <a:t>2</a:t>
            </a:r>
            <a:r>
              <a:rPr lang="en-US" b="1" dirty="0">
                <a:solidFill>
                  <a:sysClr val="windowText" lastClr="000000"/>
                </a:solidFill>
              </a:rPr>
              <a:t>.     </a:t>
            </a:r>
            <a:r>
              <a:rPr lang="en-US" b="1" dirty="0" smtClean="0">
                <a:solidFill>
                  <a:sysClr val="windowText" lastClr="000000"/>
                </a:solidFill>
              </a:rPr>
              <a:t>8 </a:t>
            </a:r>
            <a:r>
              <a:rPr lang="en-US" b="1" dirty="0">
                <a:solidFill>
                  <a:sysClr val="windowText" lastClr="000000"/>
                </a:solidFill>
              </a:rPr>
              <a:t>x </a:t>
            </a:r>
            <a:r>
              <a:rPr lang="en-US" b="1" dirty="0" smtClean="0">
                <a:solidFill>
                  <a:sysClr val="windowText" lastClr="000000"/>
                </a:solidFill>
              </a:rPr>
              <a:t>9 </a:t>
            </a:r>
            <a:r>
              <a:rPr lang="en-US" b="1" dirty="0">
                <a:solidFill>
                  <a:sysClr val="windowText" lastClr="000000"/>
                </a:solidFill>
              </a:rPr>
              <a:t>= </a:t>
            </a:r>
            <a:r>
              <a:rPr lang="en-US" b="1" dirty="0" smtClean="0">
                <a:solidFill>
                  <a:sysClr val="windowText" lastClr="000000"/>
                </a:solidFill>
              </a:rPr>
              <a:t>72</a:t>
            </a:r>
            <a:endParaRPr lang="en-US" b="1" dirty="0">
              <a:solidFill>
                <a:sysClr val="windowText" lastClr="000000"/>
              </a:solidFill>
            </a:endParaRPr>
          </a:p>
          <a:p>
            <a:pPr algn="l"/>
            <a:r>
              <a:rPr lang="en-US" b="1" dirty="0">
                <a:solidFill>
                  <a:sysClr val="windowText" lastClr="000000"/>
                </a:solidFill>
              </a:rPr>
              <a:t>  </a:t>
            </a:r>
            <a:r>
              <a:rPr lang="en-US" dirty="0">
                <a:solidFill>
                  <a:sysClr val="windowText" lastClr="000000"/>
                </a:solidFill>
              </a:rPr>
              <a:t>____ is ____ times more than ___.</a:t>
            </a:r>
          </a:p>
          <a:p>
            <a:pPr algn="l"/>
            <a:r>
              <a:rPr lang="en-US" dirty="0">
                <a:solidFill>
                  <a:sysClr val="windowText" lastClr="000000"/>
                </a:solidFill>
              </a:rPr>
              <a:t>  ____ is ____ times more than ___.</a:t>
            </a:r>
          </a:p>
          <a:p>
            <a:pPr algn="l"/>
            <a:endParaRPr lang="en-US" b="1" dirty="0">
              <a:solidFill>
                <a:sysClr val="windowText" lastClr="000000"/>
              </a:solidFill>
            </a:endParaRPr>
          </a:p>
          <a:p>
            <a:pPr algn="l"/>
            <a:endParaRPr lang="en-US" dirty="0">
              <a:solidFill>
                <a:sysClr val="windowText" lastClr="000000"/>
              </a:solidFill>
            </a:endParaRPr>
          </a:p>
          <a:p>
            <a:pPr algn="l"/>
            <a:r>
              <a:rPr lang="en-US" dirty="0">
                <a:solidFill>
                  <a:sysClr val="windowText" lastClr="000000"/>
                </a:solidFill>
              </a:rPr>
              <a:t>3.        </a:t>
            </a:r>
            <a:r>
              <a:rPr lang="en-US" b="1" dirty="0" smtClean="0">
                <a:solidFill>
                  <a:sysClr val="windowText" lastClr="000000"/>
                </a:solidFill>
              </a:rPr>
              <a:t>3,388,333</a:t>
            </a:r>
            <a:endParaRPr lang="en-US" b="1" dirty="0">
              <a:solidFill>
                <a:sysClr val="windowText" lastClr="000000"/>
              </a:solidFill>
            </a:endParaRPr>
          </a:p>
          <a:p>
            <a:pPr algn="l"/>
            <a:r>
              <a:rPr lang="en-US" dirty="0">
                <a:solidFill>
                  <a:sysClr val="windowText" lastClr="000000"/>
                </a:solidFill>
              </a:rPr>
              <a:t>       The ____ in the ____ place is ___ times more than the ____ in the ___ place.  The ____ in the ____ place is ____times less than the ____ in the ____ place.</a:t>
            </a:r>
          </a:p>
          <a:p>
            <a:pPr algn="l"/>
            <a:endParaRPr lang="en-US" dirty="0">
              <a:solidFill>
                <a:sysClr val="windowText" lastClr="000000"/>
              </a:solidFill>
            </a:endParaRPr>
          </a:p>
          <a:p>
            <a:pPr marL="457200" indent="-457200" algn="l">
              <a:buAutoNum type="arabicPeriod" startAt="4"/>
            </a:pPr>
            <a:r>
              <a:rPr lang="en-US" dirty="0">
                <a:solidFill>
                  <a:sysClr val="windowText" lastClr="000000"/>
                </a:solidFill>
              </a:rPr>
              <a:t>Round to </a:t>
            </a:r>
            <a:r>
              <a:rPr lang="en-US" dirty="0" smtClean="0">
                <a:solidFill>
                  <a:sysClr val="windowText" lastClr="000000"/>
                </a:solidFill>
              </a:rPr>
              <a:t>the </a:t>
            </a:r>
            <a:r>
              <a:rPr lang="en-US" dirty="0">
                <a:solidFill>
                  <a:sysClr val="windowText" lastClr="000000"/>
                </a:solidFill>
              </a:rPr>
              <a:t>thousands place.</a:t>
            </a:r>
          </a:p>
          <a:p>
            <a:pPr algn="l"/>
            <a:r>
              <a:rPr lang="en-US" dirty="0">
                <a:solidFill>
                  <a:sysClr val="windowText" lastClr="000000"/>
                </a:solidFill>
              </a:rPr>
              <a:t>	</a:t>
            </a:r>
            <a:r>
              <a:rPr lang="en-US" b="1" dirty="0" smtClean="0">
                <a:solidFill>
                  <a:sysClr val="windowText" lastClr="000000"/>
                </a:solidFill>
              </a:rPr>
              <a:t>19,939</a:t>
            </a:r>
            <a:endParaRPr lang="en-US" b="1" dirty="0">
              <a:solidFill>
                <a:sysClr val="windowText" lastClr="000000"/>
              </a:solidFill>
            </a:endParaRPr>
          </a:p>
          <a:p>
            <a:pPr marL="457200" indent="-457200" algn="l">
              <a:buAutoNum type="arabicPeriod" startAt="5"/>
            </a:pPr>
            <a:endParaRPr lang="en-US" dirty="0">
              <a:solidFill>
                <a:sysClr val="windowText" lastClr="000000"/>
              </a:solidFill>
            </a:endParaRPr>
          </a:p>
          <a:p>
            <a:pPr marL="457200" indent="-457200" algn="l">
              <a:buAutoNum type="arabicPeriod" startAt="5"/>
            </a:pPr>
            <a:endParaRPr lang="en-US" dirty="0">
              <a:solidFill>
                <a:sysClr val="windowText" lastClr="000000"/>
              </a:solidFill>
            </a:endParaRPr>
          </a:p>
          <a:p>
            <a:pPr marL="457200" indent="-457200" algn="l">
              <a:buAutoNum type="arabicPeriod" startAt="5"/>
            </a:pPr>
            <a:r>
              <a:rPr lang="en-US" dirty="0">
                <a:solidFill>
                  <a:sysClr val="windowText" lastClr="000000"/>
                </a:solidFill>
              </a:rPr>
              <a:t>We have 895 flowers in my flower shop.  How many bouquets can I make if I put </a:t>
            </a:r>
            <a:r>
              <a:rPr lang="en-US" dirty="0" smtClean="0">
                <a:solidFill>
                  <a:sysClr val="windowText" lastClr="000000"/>
                </a:solidFill>
              </a:rPr>
              <a:t>6 flowers </a:t>
            </a:r>
            <a:r>
              <a:rPr lang="en-US" dirty="0">
                <a:solidFill>
                  <a:sysClr val="windowText" lastClr="000000"/>
                </a:solidFill>
              </a:rPr>
              <a:t>in each bouquet?</a:t>
            </a:r>
          </a:p>
          <a:p>
            <a:pPr marL="457200" indent="-457200" algn="l">
              <a:buAutoNum type="arabicPeriod" startAt="5"/>
            </a:pPr>
            <a:endParaRPr lang="en-US" dirty="0">
              <a:solidFill>
                <a:sysClr val="windowText" lastClr="000000"/>
              </a:solidFill>
            </a:endParaRPr>
          </a:p>
          <a:p>
            <a:pPr marL="457200" indent="-457200" algn="l">
              <a:buAutoNum type="arabicPeriod" startAt="5"/>
            </a:pPr>
            <a:r>
              <a:rPr lang="en-US" dirty="0">
                <a:solidFill>
                  <a:sysClr val="windowText" lastClr="000000"/>
                </a:solidFill>
              </a:rPr>
              <a:t>The grocery store has </a:t>
            </a:r>
            <a:r>
              <a:rPr lang="en-US" dirty="0" smtClean="0">
                <a:solidFill>
                  <a:sysClr val="windowText" lastClr="000000"/>
                </a:solidFill>
              </a:rPr>
              <a:t>799 </a:t>
            </a:r>
            <a:r>
              <a:rPr lang="en-US" dirty="0">
                <a:solidFill>
                  <a:sysClr val="windowText" lastClr="000000"/>
                </a:solidFill>
              </a:rPr>
              <a:t>crates of oranges and each crate has </a:t>
            </a:r>
            <a:r>
              <a:rPr lang="en-US" dirty="0" smtClean="0">
                <a:solidFill>
                  <a:sysClr val="windowText" lastClr="000000"/>
                </a:solidFill>
              </a:rPr>
              <a:t>76 </a:t>
            </a:r>
            <a:r>
              <a:rPr lang="en-US" dirty="0">
                <a:solidFill>
                  <a:sysClr val="windowText" lastClr="000000"/>
                </a:solidFill>
              </a:rPr>
              <a:t>oranges in it.  How many oranges do they have in all?</a:t>
            </a:r>
          </a:p>
          <a:p>
            <a:pPr marL="457200" indent="-457200" algn="l">
              <a:buAutoNum type="arabicPeriod" startAt="5"/>
            </a:pPr>
            <a:endParaRPr lang="en-US" dirty="0">
              <a:solidFill>
                <a:sysClr val="windowText" lastClr="000000"/>
              </a:solidFill>
            </a:endParaRPr>
          </a:p>
          <a:p>
            <a:pPr marL="457200" indent="-457200" algn="l">
              <a:buAutoNum type="arabicPeriod" startAt="5"/>
            </a:pPr>
            <a:endParaRPr lang="en-US" dirty="0">
              <a:solidFill>
                <a:sysClr val="windowText" lastClr="000000"/>
              </a:solidFill>
            </a:endParaRPr>
          </a:p>
          <a:p>
            <a:pPr marL="457200" indent="-457200" algn="l">
              <a:buAutoNum type="arabicPeriod" startAt="5"/>
            </a:pPr>
            <a:r>
              <a:rPr lang="en-US" dirty="0">
                <a:solidFill>
                  <a:sysClr val="windowText" lastClr="000000"/>
                </a:solidFill>
              </a:rPr>
              <a:t>I had </a:t>
            </a:r>
            <a:r>
              <a:rPr lang="en-US" dirty="0" smtClean="0">
                <a:solidFill>
                  <a:sysClr val="windowText" lastClr="000000"/>
                </a:solidFill>
              </a:rPr>
              <a:t>$357.98 </a:t>
            </a:r>
            <a:r>
              <a:rPr lang="en-US" dirty="0">
                <a:solidFill>
                  <a:sysClr val="windowText" lastClr="000000"/>
                </a:solidFill>
              </a:rPr>
              <a:t>in my bank account.  I bought </a:t>
            </a:r>
            <a:r>
              <a:rPr lang="en-US" dirty="0" smtClean="0">
                <a:solidFill>
                  <a:sysClr val="windowText" lastClr="000000"/>
                </a:solidFill>
              </a:rPr>
              <a:t>67 </a:t>
            </a:r>
            <a:r>
              <a:rPr lang="en-US" dirty="0">
                <a:solidFill>
                  <a:sysClr val="windowText" lastClr="000000"/>
                </a:solidFill>
              </a:rPr>
              <a:t>candy bars for $</a:t>
            </a:r>
            <a:r>
              <a:rPr lang="en-US" dirty="0" smtClean="0">
                <a:solidFill>
                  <a:sysClr val="windowText" lastClr="000000"/>
                </a:solidFill>
              </a:rPr>
              <a:t>1.79 </a:t>
            </a:r>
            <a:r>
              <a:rPr lang="en-US" dirty="0">
                <a:solidFill>
                  <a:sysClr val="windowText" lastClr="000000"/>
                </a:solidFill>
              </a:rPr>
              <a:t>each.  How much money do I have left in my bank account?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181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990600"/>
            <a:ext cx="6400800" cy="46482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988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990600"/>
            <a:ext cx="6400800" cy="46482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26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990600"/>
            <a:ext cx="6400800" cy="46482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482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990600"/>
            <a:ext cx="6400800" cy="46482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36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47</Words>
  <Application>Microsoft Office PowerPoint</Application>
  <PresentationFormat>On-screen Show (4:3)</PresentationFormat>
  <Paragraphs>120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Nelson, Julie</dc:creator>
  <cp:lastModifiedBy>Curcione, Paul</cp:lastModifiedBy>
  <cp:revision>12</cp:revision>
  <cp:lastPrinted>2014-03-24T17:14:56Z</cp:lastPrinted>
  <dcterms:created xsi:type="dcterms:W3CDTF">2013-02-26T17:16:23Z</dcterms:created>
  <dcterms:modified xsi:type="dcterms:W3CDTF">2014-03-24T19:47:19Z</dcterms:modified>
</cp:coreProperties>
</file>