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51" autoAdjust="0"/>
    <p:restoredTop sz="94660"/>
  </p:normalViewPr>
  <p:slideViewPr>
    <p:cSldViewPr snapToGrid="0">
      <p:cViewPr varScale="1">
        <p:scale>
          <a:sx n="69" d="100"/>
          <a:sy n="69" d="100"/>
        </p:scale>
        <p:origin x="-73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5E73D-A02A-4498-89D0-D0CF3932CD2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0871-5BC9-4FA0-94A8-E2B44BDC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76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5E73D-A02A-4498-89D0-D0CF3932CD2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0871-5BC9-4FA0-94A8-E2B44BDC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59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5E73D-A02A-4498-89D0-D0CF3932CD2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0871-5BC9-4FA0-94A8-E2B44BDC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0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5E73D-A02A-4498-89D0-D0CF3932CD2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0871-5BC9-4FA0-94A8-E2B44BDC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3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5E73D-A02A-4498-89D0-D0CF3932CD2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0871-5BC9-4FA0-94A8-E2B44BDC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7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5E73D-A02A-4498-89D0-D0CF3932CD2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0871-5BC9-4FA0-94A8-E2B44BDC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32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5E73D-A02A-4498-89D0-D0CF3932CD2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0871-5BC9-4FA0-94A8-E2B44BDC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6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5E73D-A02A-4498-89D0-D0CF3932CD2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0871-5BC9-4FA0-94A8-E2B44BDC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60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5E73D-A02A-4498-89D0-D0CF3932CD2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0871-5BC9-4FA0-94A8-E2B44BDC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87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5E73D-A02A-4498-89D0-D0CF3932CD2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0871-5BC9-4FA0-94A8-E2B44BDC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2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5E73D-A02A-4498-89D0-D0CF3932CD2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0871-5BC9-4FA0-94A8-E2B44BDC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6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5E73D-A02A-4498-89D0-D0CF3932CD2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E0871-5BC9-4FA0-94A8-E2B44BDC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63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vmbored.com/files/2015/01/Scien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265" y="3216265"/>
            <a:ext cx="4667068" cy="189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385" y="3937125"/>
            <a:ext cx="1610880" cy="19146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8337" y="0"/>
            <a:ext cx="8344784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AR BONNIE" panose="02000000000000000000" pitchFamily="2" charset="0"/>
              </a:rPr>
              <a:t>4</a:t>
            </a:r>
            <a:r>
              <a:rPr lang="en-US" sz="8000" b="1" cap="none" spc="0" baseline="3000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AR BONNIE" panose="02000000000000000000" pitchFamily="2" charset="0"/>
              </a:rPr>
              <a:t>th</a:t>
            </a:r>
            <a:r>
              <a:rPr lang="en-US" sz="80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AR BONNIE" panose="02000000000000000000" pitchFamily="2" charset="0"/>
              </a:rPr>
              <a:t> Grade </a:t>
            </a:r>
          </a:p>
          <a:p>
            <a:pPr algn="ctr"/>
            <a:r>
              <a:rPr lang="en-US" sz="9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 BONNIE" panose="02000000000000000000" pitchFamily="2" charset="0"/>
              </a:rPr>
              <a:t>Milestone Review</a:t>
            </a:r>
            <a:endParaRPr lang="en-US" sz="9600" b="1" cap="none" spc="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 BONNIE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6792" y="5128496"/>
            <a:ext cx="421621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92D050"/>
                </a:solidFill>
                <a:latin typeface="Berlin Sans FB" panose="020E0602020502020306" pitchFamily="34" charset="0"/>
              </a:rPr>
              <a:t>CFA #3</a:t>
            </a:r>
            <a:endParaRPr lang="en-US" sz="8800" b="1" cap="none" spc="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92D05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42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32122" y="813791"/>
            <a:ext cx="1022798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9.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flute makes a high−pitched sound.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Which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also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makes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 high−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pitched</a:t>
            </a: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sound?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1032602" y="2916242"/>
            <a:ext cx="760046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000000"/>
                </a:solidFill>
                <a:latin typeface="Times Roman"/>
              </a:rPr>
              <a:t>A.   cow </a:t>
            </a:r>
          </a:p>
          <a:p>
            <a:r>
              <a:rPr lang="en-US" sz="4400" dirty="0">
                <a:solidFill>
                  <a:srgbClr val="000000"/>
                </a:solidFill>
                <a:latin typeface="Times Roman"/>
              </a:rPr>
              <a:t>B.   drum </a:t>
            </a:r>
          </a:p>
          <a:p>
            <a:r>
              <a:rPr lang="en-US" sz="4400" dirty="0">
                <a:solidFill>
                  <a:srgbClr val="000000"/>
                </a:solidFill>
                <a:latin typeface="Times Roman"/>
              </a:rPr>
              <a:t>C.   thunder </a:t>
            </a:r>
          </a:p>
          <a:p>
            <a:r>
              <a:rPr lang="en-US" sz="4400" dirty="0">
                <a:solidFill>
                  <a:srgbClr val="000000"/>
                </a:solidFill>
                <a:latin typeface="Times Roman"/>
              </a:rPr>
              <a:t>D.   whistle 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602" y="5069008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97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-121023" y="900560"/>
            <a:ext cx="9511931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742950" indent="-742950">
              <a:buAutoNum type="arabicPeriod" startAt="10"/>
            </a:pPr>
            <a:r>
              <a:rPr lang="en-US" sz="44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Which </a:t>
            </a:r>
            <a:r>
              <a:rPr lang="en-US" sz="44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would make the softest </a:t>
            </a:r>
            <a:endParaRPr lang="en-US" sz="44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44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sound</a:t>
            </a:r>
            <a:r>
              <a:rPr lang="en-US" sz="44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186653" y="2986839"/>
            <a:ext cx="971038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A.   balloon popping </a:t>
            </a: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B.   hammer hitting a nail </a:t>
            </a: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C.   eraser hitting a chalkboard </a:t>
            </a: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D.   metal rod hitting a musical triangle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53" y="4264111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05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43057" y="849704"/>
            <a:ext cx="900094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11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.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In old movies, people sometimes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put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their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ear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on a railroad track to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see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if a train is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coming. This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works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because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iron rail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731043" y="3264794"/>
            <a:ext cx="841295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A.   is heated by friction. </a:t>
            </a: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B.   carries the sound better than air. </a:t>
            </a: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C.   is cooler than air. </a:t>
            </a: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D.   is connected directly to the train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043" y="3890175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05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43057" y="849704"/>
            <a:ext cx="900094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12. Suppose four spaceships are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 launched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from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Earth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today. It would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take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longest for a spaceship to get </a:t>
            </a: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 to which location?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569677" y="3926244"/>
            <a:ext cx="927356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A.  </a:t>
            </a:r>
            <a:r>
              <a:rPr lang="en-US" sz="4000" dirty="0" smtClean="0">
                <a:solidFill>
                  <a:srgbClr val="000000"/>
                </a:solidFill>
                <a:latin typeface="Times Roman"/>
              </a:rPr>
              <a:t>Pluto                     C</a:t>
            </a:r>
            <a:r>
              <a:rPr lang="en-US" sz="4000" dirty="0">
                <a:solidFill>
                  <a:srgbClr val="000000"/>
                </a:solidFill>
                <a:latin typeface="Times Roman"/>
              </a:rPr>
              <a:t>. Jupiter</a:t>
            </a: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B.  the moon 	         </a:t>
            </a:r>
            <a:r>
              <a:rPr lang="en-US" sz="4000" dirty="0" smtClean="0">
                <a:solidFill>
                  <a:srgbClr val="000000"/>
                </a:solidFill>
                <a:latin typeface="Times Roman"/>
              </a:rPr>
              <a:t>D</a:t>
            </a:r>
            <a:r>
              <a:rPr lang="en-US" sz="4000" dirty="0">
                <a:solidFill>
                  <a:srgbClr val="000000"/>
                </a:solidFill>
                <a:latin typeface="Times Roman"/>
              </a:rPr>
              <a:t>. Mercury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549" y="3912797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60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43057" y="756715"/>
            <a:ext cx="900094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13. Which objects works by reflecting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light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1553943" y="2404530"/>
            <a:ext cx="614362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A.   mirror</a:t>
            </a: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B.   burning candle</a:t>
            </a: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C.   light bulb</a:t>
            </a: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D.   hand lens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840" y="2404530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8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43057" y="849704"/>
            <a:ext cx="900094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14. In the diagram below, arrows show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the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path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of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light. Which of these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processes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does the diagram </a:t>
            </a: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 illustrate?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379044" y="3623251"/>
            <a:ext cx="61436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A.   reflection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B.   refraction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C.   scattering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D.   absorption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348" y="4125522"/>
            <a:ext cx="651891" cy="6518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5933" y="2855926"/>
            <a:ext cx="3788598" cy="352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284459" y="813974"/>
            <a:ext cx="900094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15. A glass of cold lemonade was </a:t>
            </a:r>
            <a:endParaRPr lang="en-US" sz="32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taken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from the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refrigerator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and set </a:t>
            </a:r>
            <a:endParaRPr lang="en-US" sz="32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on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table. Soon there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were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little </a:t>
            </a:r>
            <a:endParaRPr lang="en-US" sz="32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drops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of water on the outside of </a:t>
            </a:r>
          </a:p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 the glass. Where did the water </a:t>
            </a:r>
            <a:endParaRPr lang="en-US" sz="32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come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from?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494852" y="3953589"/>
            <a:ext cx="983050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Times Roman"/>
              </a:rPr>
              <a:t>A.  The water came from the </a:t>
            </a:r>
            <a:r>
              <a:rPr lang="en-US" sz="3200" dirty="0" smtClean="0">
                <a:solidFill>
                  <a:srgbClr val="000000"/>
                </a:solidFill>
                <a:latin typeface="Times Roman"/>
              </a:rPr>
              <a:t>air </a:t>
            </a:r>
            <a:r>
              <a:rPr lang="en-US" sz="3200" smtClean="0">
                <a:solidFill>
                  <a:srgbClr val="000000"/>
                </a:solidFill>
                <a:latin typeface="Times Roman"/>
              </a:rPr>
              <a:t>outside glass. </a:t>
            </a:r>
            <a:endParaRPr lang="en-US" sz="3200" dirty="0">
              <a:solidFill>
                <a:srgbClr val="000000"/>
              </a:solidFill>
              <a:latin typeface="Times Roman"/>
            </a:endParaRPr>
          </a:p>
          <a:p>
            <a:r>
              <a:rPr lang="en-US" sz="3200" dirty="0">
                <a:solidFill>
                  <a:srgbClr val="000000"/>
                </a:solidFill>
                <a:latin typeface="Times Roman"/>
              </a:rPr>
              <a:t>B.  The water came through the glass. </a:t>
            </a:r>
          </a:p>
          <a:p>
            <a:pPr marL="742950" indent="-742950">
              <a:buAutoNum type="alphaUcPeriod" startAt="3"/>
            </a:pPr>
            <a:r>
              <a:rPr lang="en-US" sz="3200" dirty="0" smtClean="0">
                <a:solidFill>
                  <a:srgbClr val="000000"/>
                </a:solidFill>
                <a:latin typeface="Times Roman"/>
              </a:rPr>
              <a:t>Ice in </a:t>
            </a:r>
            <a:r>
              <a:rPr lang="en-US" sz="3200" dirty="0">
                <a:solidFill>
                  <a:srgbClr val="000000"/>
                </a:solidFill>
                <a:latin typeface="Times Roman"/>
              </a:rPr>
              <a:t>the glass melted and the </a:t>
            </a:r>
            <a:endParaRPr lang="en-US" sz="3200" dirty="0" smtClean="0">
              <a:solidFill>
                <a:srgbClr val="000000"/>
              </a:solidFill>
              <a:latin typeface="Times Roman"/>
            </a:endParaRPr>
          </a:p>
          <a:p>
            <a:r>
              <a:rPr lang="en-US" sz="3200" dirty="0" smtClean="0">
                <a:solidFill>
                  <a:srgbClr val="000000"/>
                </a:solidFill>
                <a:latin typeface="Times Roman"/>
              </a:rPr>
              <a:t>      lemonade </a:t>
            </a:r>
            <a:r>
              <a:rPr lang="en-US" sz="3200" dirty="0">
                <a:solidFill>
                  <a:srgbClr val="000000"/>
                </a:solidFill>
                <a:latin typeface="Times Roman"/>
              </a:rPr>
              <a:t>in </a:t>
            </a:r>
            <a:r>
              <a:rPr lang="en-US" sz="3200" dirty="0" smtClean="0">
                <a:solidFill>
                  <a:srgbClr val="000000"/>
                </a:solidFill>
                <a:latin typeface="Times Roman"/>
              </a:rPr>
              <a:t>the </a:t>
            </a:r>
            <a:r>
              <a:rPr lang="en-US" sz="3200" dirty="0">
                <a:solidFill>
                  <a:srgbClr val="000000"/>
                </a:solidFill>
                <a:latin typeface="Times Roman"/>
              </a:rPr>
              <a:t>glass overflowed. </a:t>
            </a:r>
          </a:p>
          <a:p>
            <a:r>
              <a:rPr lang="en-US" sz="3200" dirty="0">
                <a:solidFill>
                  <a:srgbClr val="000000"/>
                </a:solidFill>
                <a:latin typeface="Times Roman"/>
              </a:rPr>
              <a:t>D.  Nobody knows where the water came from.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223" y="3860962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23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43057" y="849704"/>
            <a:ext cx="900094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16. We see colors of objects because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they</a:t>
            </a:r>
            <a:endParaRPr lang="en-US" sz="3600" b="1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893184" y="2571028"/>
            <a:ext cx="794866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000000"/>
                </a:solidFill>
                <a:latin typeface="Times Roman"/>
              </a:rPr>
              <a:t>A. </a:t>
            </a:r>
            <a:r>
              <a:rPr lang="en-US" sz="4400" dirty="0" smtClean="0">
                <a:solidFill>
                  <a:srgbClr val="000000"/>
                </a:solidFill>
                <a:latin typeface="Times Roman"/>
              </a:rPr>
              <a:t>absorb </a:t>
            </a:r>
            <a:r>
              <a:rPr lang="en-US" sz="4400" dirty="0">
                <a:solidFill>
                  <a:srgbClr val="000000"/>
                </a:solidFill>
                <a:latin typeface="Times Roman"/>
              </a:rPr>
              <a:t>and reflect </a:t>
            </a:r>
            <a:r>
              <a:rPr lang="en-US" sz="4400" dirty="0" smtClean="0">
                <a:solidFill>
                  <a:srgbClr val="000000"/>
                </a:solidFill>
                <a:latin typeface="Times Roman"/>
              </a:rPr>
              <a:t>light.</a:t>
            </a:r>
            <a:endParaRPr lang="en-US" sz="4400" dirty="0">
              <a:solidFill>
                <a:srgbClr val="000000"/>
              </a:solidFill>
              <a:latin typeface="Times Roman"/>
            </a:endParaRPr>
          </a:p>
          <a:p>
            <a:r>
              <a:rPr lang="en-US" sz="4400" dirty="0">
                <a:solidFill>
                  <a:srgbClr val="000000"/>
                </a:solidFill>
                <a:latin typeface="Times Roman"/>
              </a:rPr>
              <a:t>B. </a:t>
            </a:r>
            <a:r>
              <a:rPr lang="en-US" sz="4400" dirty="0" smtClean="0">
                <a:solidFill>
                  <a:srgbClr val="000000"/>
                </a:solidFill>
                <a:latin typeface="Times Roman"/>
              </a:rPr>
              <a:t>transmit </a:t>
            </a:r>
            <a:r>
              <a:rPr lang="en-US" sz="4400" dirty="0">
                <a:solidFill>
                  <a:srgbClr val="000000"/>
                </a:solidFill>
                <a:latin typeface="Times Roman"/>
              </a:rPr>
              <a:t>and reflect </a:t>
            </a:r>
            <a:r>
              <a:rPr lang="en-US" sz="4400" dirty="0" smtClean="0">
                <a:solidFill>
                  <a:srgbClr val="000000"/>
                </a:solidFill>
                <a:latin typeface="Times Roman"/>
              </a:rPr>
              <a:t>light</a:t>
            </a:r>
            <a:r>
              <a:rPr lang="en-US" sz="4400" dirty="0">
                <a:solidFill>
                  <a:srgbClr val="000000"/>
                </a:solidFill>
                <a:latin typeface="Times Roman"/>
              </a:rPr>
              <a:t>.</a:t>
            </a:r>
            <a:r>
              <a:rPr lang="en-US" sz="4400" dirty="0" smtClean="0">
                <a:solidFill>
                  <a:srgbClr val="000000"/>
                </a:solidFill>
                <a:latin typeface="Times Roman"/>
              </a:rPr>
              <a:t> </a:t>
            </a:r>
            <a:endParaRPr lang="en-US" sz="4400" dirty="0">
              <a:solidFill>
                <a:srgbClr val="000000"/>
              </a:solidFill>
              <a:latin typeface="Times Roman"/>
            </a:endParaRPr>
          </a:p>
          <a:p>
            <a:r>
              <a:rPr lang="en-US" sz="4400" dirty="0" smtClean="0">
                <a:solidFill>
                  <a:srgbClr val="000000"/>
                </a:solidFill>
                <a:latin typeface="Times Roman"/>
              </a:rPr>
              <a:t>C. refract </a:t>
            </a:r>
            <a:r>
              <a:rPr lang="en-US" sz="4400" dirty="0">
                <a:solidFill>
                  <a:srgbClr val="000000"/>
                </a:solidFill>
                <a:latin typeface="Times Roman"/>
              </a:rPr>
              <a:t>and reflect light.</a:t>
            </a:r>
          </a:p>
          <a:p>
            <a:r>
              <a:rPr lang="en-US" sz="4400" dirty="0">
                <a:solidFill>
                  <a:srgbClr val="000000"/>
                </a:solidFill>
                <a:latin typeface="Times Roman"/>
              </a:rPr>
              <a:t>D. </a:t>
            </a:r>
            <a:r>
              <a:rPr lang="en-US" sz="4400" dirty="0" smtClean="0">
                <a:solidFill>
                  <a:srgbClr val="000000"/>
                </a:solidFill>
                <a:latin typeface="Times Roman"/>
              </a:rPr>
              <a:t>absorb </a:t>
            </a:r>
            <a:r>
              <a:rPr lang="en-US" sz="4400" dirty="0">
                <a:solidFill>
                  <a:srgbClr val="000000"/>
                </a:solidFill>
                <a:latin typeface="Times Roman"/>
              </a:rPr>
              <a:t>and refract light.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184" y="2626912"/>
            <a:ext cx="642277" cy="642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30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98628" y="875143"/>
            <a:ext cx="871804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742950" indent="-742950">
              <a:buAutoNum type="arabicPeriod"/>
            </a:pP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Ruth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sat on the floor and played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with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 wooden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spoon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and a pan. 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If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Ruth hit the pan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with the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spoon, it would sound most like a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2030959" y="3337263"/>
            <a:ext cx="614362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A.   </a:t>
            </a:r>
            <a:r>
              <a:rPr lang="en-US" sz="4400" dirty="0">
                <a:solidFill>
                  <a:srgbClr val="000000"/>
                </a:solidFill>
                <a:latin typeface="Times Roman"/>
              </a:rPr>
              <a:t>car </a:t>
            </a:r>
            <a:r>
              <a:rPr lang="en-US" sz="4000" dirty="0">
                <a:solidFill>
                  <a:srgbClr val="000000"/>
                </a:solidFill>
                <a:latin typeface="Times Roman"/>
              </a:rPr>
              <a:t>horn. </a:t>
            </a: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B.   crying baby. </a:t>
            </a: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C.   drum. </a:t>
            </a: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D.   train whistle. 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627" y="4575691"/>
            <a:ext cx="763834" cy="763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21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78226" y="847691"/>
            <a:ext cx="871804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2. The Sun, a lightbulb, and a candle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all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give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off light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. How does the light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from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these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things feel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2181709" y="2905036"/>
            <a:ext cx="614362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A.   dry </a:t>
            </a: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B.   wet </a:t>
            </a: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C.   cool </a:t>
            </a: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D.   warm. 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6294" y="4807690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20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425951" y="995118"/>
            <a:ext cx="87180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3.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Sound waves are produced by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1974319" y="1915221"/>
            <a:ext cx="614362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000000"/>
                </a:solidFill>
                <a:latin typeface="Times Roman"/>
              </a:rPr>
              <a:t>A.   gravity. </a:t>
            </a:r>
          </a:p>
          <a:p>
            <a:r>
              <a:rPr lang="en-US" sz="4400" dirty="0">
                <a:solidFill>
                  <a:srgbClr val="000000"/>
                </a:solidFill>
                <a:latin typeface="Times Roman"/>
              </a:rPr>
              <a:t>B.   heat. </a:t>
            </a:r>
          </a:p>
          <a:p>
            <a:r>
              <a:rPr lang="en-US" sz="4400" dirty="0">
                <a:solidFill>
                  <a:srgbClr val="000000"/>
                </a:solidFill>
                <a:latin typeface="Times Roman"/>
              </a:rPr>
              <a:t>C.   vibration. </a:t>
            </a:r>
          </a:p>
          <a:p>
            <a:r>
              <a:rPr lang="en-US" sz="4400" dirty="0">
                <a:solidFill>
                  <a:srgbClr val="000000"/>
                </a:solidFill>
                <a:latin typeface="Times Roman"/>
              </a:rPr>
              <a:t>D.   light. 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527" y="3387276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70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244976" y="831409"/>
            <a:ext cx="871804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4. Jane hears a fire truck siren that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does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not change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in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pitch or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loudness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. The fire truck is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1178352" y="2657386"/>
            <a:ext cx="70803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A.   leaving the station.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B.   parked at the station.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C.   passing by the station.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D.   coming toward the station. 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076" y="3159657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87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43057" y="849704"/>
            <a:ext cx="871804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5.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strong source of light with one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wavelength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traveling in only one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direction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is called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1907627" y="2600236"/>
            <a:ext cx="61436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A.   infrared light.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B.   ultraviolet light.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C.   a laser.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D.   fiber optic light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763" y="3702671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42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43057" y="849704"/>
            <a:ext cx="871804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4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6. ALL sounds are caused by</a:t>
            </a:r>
          </a:p>
          <a:p>
            <a:endParaRPr lang="en-US" sz="4000" b="1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99064" y="2073133"/>
            <a:ext cx="901831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Times Roman"/>
                <a:cs typeface="Traditional Arabic" panose="02020603050405020304" pitchFamily="18" charset="-78"/>
              </a:rPr>
              <a:t>A.   the vibration of objects or materials. </a:t>
            </a:r>
            <a:endParaRPr lang="en-US" sz="2800" dirty="0">
              <a:latin typeface="Times Roman"/>
              <a:cs typeface="Traditional Arabic" panose="02020603050405020304" pitchFamily="18" charset="-78"/>
            </a:endParaRPr>
          </a:p>
          <a:p>
            <a:r>
              <a:rPr lang="en-US" sz="3600" dirty="0">
                <a:latin typeface="Times Roman"/>
                <a:cs typeface="Traditional Arabic" panose="02020603050405020304" pitchFamily="18" charset="-78"/>
              </a:rPr>
              <a:t>B.   sudden changes in temperature. </a:t>
            </a:r>
          </a:p>
          <a:p>
            <a:r>
              <a:rPr lang="en-US" sz="3600" dirty="0">
                <a:latin typeface="Times Roman"/>
                <a:cs typeface="Traditional Arabic" panose="02020603050405020304" pitchFamily="18" charset="-78"/>
              </a:rPr>
              <a:t>C.   air currents. </a:t>
            </a:r>
          </a:p>
          <a:p>
            <a:r>
              <a:rPr lang="en-US" sz="3600" dirty="0">
                <a:latin typeface="Times Roman"/>
                <a:cs typeface="Traditional Arabic" panose="02020603050405020304" pitchFamily="18" charset="-78"/>
              </a:rPr>
              <a:t>D.   electrical currents in air.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926" y="1975554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75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43057" y="849704"/>
            <a:ext cx="87180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7. A compass can help you find your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direction by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using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676759" y="2283165"/>
            <a:ext cx="78290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A.   static electricity.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B.   magnetism.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C.   chemicals.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D.   photoelectric cells.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357" y="2785436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48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203152" y="756715"/>
            <a:ext cx="87180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8.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Which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picture shows the correct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reflected </a:t>
            </a:r>
            <a:endParaRPr lang="en-US" sz="3600" b="1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96" y="2462949"/>
            <a:ext cx="4086225" cy="27051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7649" y="2816028"/>
            <a:ext cx="4729355" cy="264470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005702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20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4921</TotalTime>
  <Words>703</Words>
  <Application>Microsoft Office PowerPoint</Application>
  <PresentationFormat>On-screen Show (4:3)</PresentationFormat>
  <Paragraphs>137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Gillard</dc:creator>
  <cp:lastModifiedBy>Curcione, Paul</cp:lastModifiedBy>
  <cp:revision>37</cp:revision>
  <dcterms:created xsi:type="dcterms:W3CDTF">2015-01-31T02:57:26Z</dcterms:created>
  <dcterms:modified xsi:type="dcterms:W3CDTF">2015-03-24T20:08:44Z</dcterms:modified>
</cp:coreProperties>
</file>