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57" r:id="rId5"/>
    <p:sldId id="262" r:id="rId6"/>
    <p:sldId id="260" r:id="rId7"/>
    <p:sldId id="263" r:id="rId8"/>
    <p:sldId id="264" r:id="rId9"/>
    <p:sldId id="265"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40" d="100"/>
          <a:sy n="140" d="100"/>
        </p:scale>
        <p:origin x="-67"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FCF81AF-1BFA-4DA1-B773-99248014DD7B}" type="datetimeFigureOut">
              <a:rPr lang="en-US" smtClean="0"/>
              <a:pPr/>
              <a:t>11/6/2015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B9267D-630F-422C-8FDA-105BA55FC9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CF81AF-1BFA-4DA1-B773-99248014DD7B}" type="datetimeFigureOut">
              <a:rPr lang="en-US" smtClean="0"/>
              <a:pPr/>
              <a:t>11/6/2015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B9267D-630F-422C-8FDA-105BA55FC9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CF81AF-1BFA-4DA1-B773-99248014DD7B}" type="datetimeFigureOut">
              <a:rPr lang="en-US" smtClean="0"/>
              <a:pPr/>
              <a:t>11/6/2015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B9267D-630F-422C-8FDA-105BA55FC9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CF81AF-1BFA-4DA1-B773-99248014DD7B}" type="datetimeFigureOut">
              <a:rPr lang="en-US" smtClean="0"/>
              <a:pPr/>
              <a:t>11/6/2015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B9267D-630F-422C-8FDA-105BA55FC95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FCF81AF-1BFA-4DA1-B773-99248014DD7B}" type="datetimeFigureOut">
              <a:rPr lang="en-US" smtClean="0"/>
              <a:pPr/>
              <a:t>11/6/2015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B9267D-630F-422C-8FDA-105BA55FC95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CF81AF-1BFA-4DA1-B773-99248014DD7B}" type="datetimeFigureOut">
              <a:rPr lang="en-US" smtClean="0"/>
              <a:pPr/>
              <a:t>11/6/2015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B9267D-630F-422C-8FDA-105BA55FC95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CF81AF-1BFA-4DA1-B773-99248014DD7B}" type="datetimeFigureOut">
              <a:rPr lang="en-US" smtClean="0"/>
              <a:pPr/>
              <a:t>11/6/2015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B9267D-630F-422C-8FDA-105BA55FC95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FCF81AF-1BFA-4DA1-B773-99248014DD7B}" type="datetimeFigureOut">
              <a:rPr lang="en-US" smtClean="0"/>
              <a:pPr/>
              <a:t>11/6/2015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B9267D-630F-422C-8FDA-105BA55FC95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FCF81AF-1BFA-4DA1-B773-99248014DD7B}" type="datetimeFigureOut">
              <a:rPr lang="en-US" smtClean="0"/>
              <a:pPr/>
              <a:t>11/6/2015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B9267D-630F-422C-8FDA-105BA55FC9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FCF81AF-1BFA-4DA1-B773-99248014DD7B}" type="datetimeFigureOut">
              <a:rPr lang="en-US" smtClean="0"/>
              <a:pPr/>
              <a:t>11/6/2015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B9267D-630F-422C-8FDA-105BA55FC95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FCF81AF-1BFA-4DA1-B773-99248014DD7B}" type="datetimeFigureOut">
              <a:rPr lang="en-US" smtClean="0"/>
              <a:pPr/>
              <a:t>11/6/2015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B9267D-630F-422C-8FDA-105BA55FC95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CF81AF-1BFA-4DA1-B773-99248014DD7B}" type="datetimeFigureOut">
              <a:rPr lang="en-US" smtClean="0"/>
              <a:pPr/>
              <a:t>11/6/2015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B9267D-630F-422C-8FDA-105BA55FC9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ciencebob.com/blog/?p=82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533400"/>
            <a:ext cx="5957668" cy="2868168"/>
          </a:xfrm>
        </p:spPr>
        <p:txBody>
          <a:bodyPr/>
          <a:lstStyle/>
          <a:p>
            <a:r>
              <a:rPr lang="en-US" dirty="0" smtClean="0">
                <a:solidFill>
                  <a:srgbClr val="FFC000"/>
                </a:solidFill>
                <a:latin typeface="Comic Sans MS" pitchFamily="66" charset="0"/>
              </a:rPr>
              <a:t>Phases of the Moon</a:t>
            </a:r>
            <a:endParaRPr lang="en-US" dirty="0">
              <a:solidFill>
                <a:srgbClr val="FFC000"/>
              </a:solidFill>
              <a:latin typeface="Comic Sans MS" pitchFamily="66" charset="0"/>
            </a:endParaRPr>
          </a:p>
        </p:txBody>
      </p:sp>
      <p:sp>
        <p:nvSpPr>
          <p:cNvPr id="3" name="Subtitle 2"/>
          <p:cNvSpPr>
            <a:spLocks noGrp="1"/>
          </p:cNvSpPr>
          <p:nvPr>
            <p:ph type="subTitle" idx="1"/>
          </p:nvPr>
        </p:nvSpPr>
        <p:spPr/>
        <p:txBody>
          <a:bodyPr/>
          <a:lstStyle/>
          <a:p>
            <a:r>
              <a:rPr lang="en-US" dirty="0" smtClean="0"/>
              <a:t>By Mr. C. </a:t>
            </a:r>
            <a:endParaRPr lang="en-US" dirty="0"/>
          </a:p>
        </p:txBody>
      </p:sp>
      <p:pic>
        <p:nvPicPr>
          <p:cNvPr id="4" name="Picture 3" descr="Phases of the moon.jpg"/>
          <p:cNvPicPr>
            <a:picLocks noChangeAspect="1"/>
          </p:cNvPicPr>
          <p:nvPr/>
        </p:nvPicPr>
        <p:blipFill>
          <a:blip r:embed="rId2" cstate="print"/>
          <a:stretch>
            <a:fillRect/>
          </a:stretch>
        </p:blipFill>
        <p:spPr>
          <a:xfrm>
            <a:off x="2514600" y="1600200"/>
            <a:ext cx="3962400" cy="3962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Comic Sans MS" pitchFamily="66" charset="0"/>
              </a:rPr>
              <a:t>Hewitt, Lyons, </a:t>
            </a:r>
            <a:r>
              <a:rPr lang="en-US" sz="2800" dirty="0" err="1" smtClean="0">
                <a:latin typeface="Comic Sans MS" pitchFamily="66" charset="0"/>
              </a:rPr>
              <a:t>Suchocki</a:t>
            </a:r>
            <a:r>
              <a:rPr lang="en-US" sz="2800" dirty="0" smtClean="0">
                <a:latin typeface="Comic Sans MS" pitchFamily="66" charset="0"/>
              </a:rPr>
              <a:t>, &amp; </a:t>
            </a:r>
            <a:r>
              <a:rPr lang="en-US" sz="2800" dirty="0" err="1" smtClean="0">
                <a:latin typeface="Comic Sans MS" pitchFamily="66" charset="0"/>
              </a:rPr>
              <a:t>Yeh</a:t>
            </a:r>
            <a:r>
              <a:rPr lang="en-US" sz="2800" dirty="0" smtClean="0">
                <a:latin typeface="Comic Sans MS" pitchFamily="66" charset="0"/>
              </a:rPr>
              <a:t>.  (2013).  </a:t>
            </a:r>
            <a:r>
              <a:rPr lang="en-US" sz="2800" i="1" dirty="0" smtClean="0">
                <a:latin typeface="Comic Sans MS" pitchFamily="66" charset="0"/>
              </a:rPr>
              <a:t>Conceptual integrated science</a:t>
            </a:r>
            <a:r>
              <a:rPr lang="en-US" sz="2800" dirty="0" smtClean="0">
                <a:latin typeface="Comic Sans MS" pitchFamily="66" charset="0"/>
              </a:rPr>
              <a:t> (2</a:t>
            </a:r>
            <a:r>
              <a:rPr lang="en-US" sz="2800" baseline="30000" dirty="0" smtClean="0">
                <a:latin typeface="Comic Sans MS" pitchFamily="66" charset="0"/>
              </a:rPr>
              <a:t>nd</a:t>
            </a:r>
            <a:r>
              <a:rPr lang="en-US" sz="2800" dirty="0" smtClean="0">
                <a:latin typeface="Comic Sans MS" pitchFamily="66" charset="0"/>
              </a:rPr>
              <a:t> ed.).  Boston, MA:  Pearson. </a:t>
            </a:r>
          </a:p>
          <a:p>
            <a:r>
              <a:rPr lang="en-US" sz="2800" dirty="0" err="1" smtClean="0">
                <a:latin typeface="Comic Sans MS" pitchFamily="66" charset="0"/>
              </a:rPr>
              <a:t>ScienceBob</a:t>
            </a:r>
            <a:r>
              <a:rPr lang="en-US" sz="2800" dirty="0" smtClean="0">
                <a:latin typeface="Comic Sans MS" pitchFamily="66" charset="0"/>
              </a:rPr>
              <a:t>.  (2013).  </a:t>
            </a:r>
            <a:r>
              <a:rPr lang="en-US" sz="2800" i="1" dirty="0" smtClean="0">
                <a:latin typeface="Comic Sans MS" pitchFamily="66" charset="0"/>
              </a:rPr>
              <a:t>Oreo cookie Moon phases.</a:t>
            </a:r>
            <a:r>
              <a:rPr lang="en-US" sz="2800" dirty="0" smtClean="0">
                <a:latin typeface="Comic Sans MS" pitchFamily="66" charset="0"/>
              </a:rPr>
              <a:t>  Retrieved from  </a:t>
            </a:r>
            <a:r>
              <a:rPr lang="en-US" sz="2800" dirty="0" smtClean="0">
                <a:hlinkClick r:id="rId2"/>
              </a:rPr>
              <a:t>http://www.sciencebob.com/blog/?p=828</a:t>
            </a:r>
            <a:endParaRPr lang="en-US" sz="2800" dirty="0" smtClean="0">
              <a:latin typeface="Comic Sans MS" pitchFamily="66" charset="0"/>
            </a:endParaRPr>
          </a:p>
          <a:p>
            <a:endParaRPr lang="en-US" dirty="0"/>
          </a:p>
        </p:txBody>
      </p:sp>
      <p:sp>
        <p:nvSpPr>
          <p:cNvPr id="3" name="Title 2"/>
          <p:cNvSpPr>
            <a:spLocks noGrp="1"/>
          </p:cNvSpPr>
          <p:nvPr>
            <p:ph type="title"/>
          </p:nvPr>
        </p:nvSpPr>
        <p:spPr/>
        <p:txBody>
          <a:bodyPr/>
          <a:lstStyle/>
          <a:p>
            <a:r>
              <a:rPr lang="en-US" dirty="0" smtClean="0">
                <a:latin typeface="Comic Sans MS" pitchFamily="66" charset="0"/>
              </a:rPr>
              <a:t>References</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Arial" pitchFamily="34" charset="0"/>
              <a:buChar char="•"/>
            </a:pPr>
            <a:r>
              <a:rPr lang="en-US" sz="2800" dirty="0" smtClean="0">
                <a:solidFill>
                  <a:srgbClr val="00B0F0"/>
                </a:solidFill>
                <a:latin typeface="Comic Sans MS" pitchFamily="66" charset="0"/>
              </a:rPr>
              <a:t>Sunshine always illuminates half the Moon’s surface.</a:t>
            </a:r>
          </a:p>
          <a:p>
            <a:pPr>
              <a:buFont typeface="Arial" pitchFamily="34" charset="0"/>
              <a:buChar char="•"/>
            </a:pPr>
            <a:r>
              <a:rPr lang="en-US" sz="2800" dirty="0" smtClean="0">
                <a:solidFill>
                  <a:srgbClr val="00B0F0"/>
                </a:solidFill>
                <a:latin typeface="Comic Sans MS" pitchFamily="66" charset="0"/>
              </a:rPr>
              <a:t>As it circles the Earth each month we see different amounts of this sunlit half.</a:t>
            </a:r>
          </a:p>
          <a:p>
            <a:pPr>
              <a:buFont typeface="Arial" pitchFamily="34" charset="0"/>
              <a:buChar char="•"/>
            </a:pPr>
            <a:r>
              <a:rPr lang="en-US" sz="2800" dirty="0" smtClean="0">
                <a:solidFill>
                  <a:srgbClr val="00B0F0"/>
                </a:solidFill>
                <a:latin typeface="Comic Sans MS" pitchFamily="66" charset="0"/>
              </a:rPr>
              <a:t>Begins with new Moon.</a:t>
            </a:r>
          </a:p>
          <a:p>
            <a:pPr>
              <a:buFont typeface="Arial" pitchFamily="34" charset="0"/>
              <a:buChar char="•"/>
            </a:pPr>
            <a:r>
              <a:rPr lang="en-US" sz="2800" dirty="0" smtClean="0">
                <a:solidFill>
                  <a:srgbClr val="00B0F0"/>
                </a:solidFill>
                <a:latin typeface="Comic Sans MS" pitchFamily="66" charset="0"/>
              </a:rPr>
              <a:t>Lasts about 30 days.</a:t>
            </a:r>
          </a:p>
        </p:txBody>
      </p:sp>
      <p:sp>
        <p:nvSpPr>
          <p:cNvPr id="3" name="Title 2"/>
          <p:cNvSpPr>
            <a:spLocks noGrp="1"/>
          </p:cNvSpPr>
          <p:nvPr>
            <p:ph type="title"/>
          </p:nvPr>
        </p:nvSpPr>
        <p:spPr/>
        <p:txBody>
          <a:bodyPr/>
          <a:lstStyle/>
          <a:p>
            <a:r>
              <a:rPr lang="en-US" dirty="0" smtClean="0">
                <a:latin typeface="Comic Sans MS" pitchFamily="66" charset="0"/>
              </a:rPr>
              <a:t>Why phases?</a:t>
            </a:r>
            <a:endParaRPr lang="en-US" dirty="0">
              <a:latin typeface="Comic Sans MS" pitchFamily="66" charset="0"/>
            </a:endParaRPr>
          </a:p>
        </p:txBody>
      </p:sp>
      <p:pic>
        <p:nvPicPr>
          <p:cNvPr id="4" name="Picture 3" descr="New moon.jpg"/>
          <p:cNvPicPr>
            <a:picLocks noChangeAspect="1"/>
          </p:cNvPicPr>
          <p:nvPr/>
        </p:nvPicPr>
        <p:blipFill>
          <a:blip r:embed="rId2" cstate="print"/>
          <a:stretch>
            <a:fillRect/>
          </a:stretch>
        </p:blipFill>
        <p:spPr>
          <a:xfrm>
            <a:off x="5257800" y="3429000"/>
            <a:ext cx="2971800" cy="2971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395472"/>
          </a:xfrm>
        </p:spPr>
        <p:txBody>
          <a:bodyPr/>
          <a:lstStyle/>
          <a:p>
            <a:pPr>
              <a:buFont typeface="Arial" pitchFamily="34" charset="0"/>
              <a:buChar char="•"/>
            </a:pPr>
            <a:r>
              <a:rPr lang="en-US" dirty="0" smtClean="0">
                <a:solidFill>
                  <a:srgbClr val="00B0F0"/>
                </a:solidFill>
                <a:latin typeface="Comic Sans MS" pitchFamily="66" charset="0"/>
              </a:rPr>
              <a:t>S4E2. Students will model the position and motion of the earth in the solar system and will explain the role of relative position and motion in determining sequence of the phases of the moon. </a:t>
            </a:r>
          </a:p>
          <a:p>
            <a:pPr lvl="1">
              <a:buFont typeface="Arial" pitchFamily="34" charset="0"/>
              <a:buChar char="•"/>
            </a:pPr>
            <a:r>
              <a:rPr lang="en-US" dirty="0" smtClean="0">
                <a:solidFill>
                  <a:srgbClr val="00B0F0"/>
                </a:solidFill>
                <a:latin typeface="Comic Sans MS" pitchFamily="66" charset="0"/>
              </a:rPr>
              <a:t>b. Explain the sequence of the phases of the moon. </a:t>
            </a:r>
          </a:p>
          <a:p>
            <a:pPr lvl="1">
              <a:buFont typeface="Arial" pitchFamily="34" charset="0"/>
              <a:buChar char="•"/>
            </a:pPr>
            <a:endParaRPr lang="en-US" dirty="0">
              <a:solidFill>
                <a:srgbClr val="00B0F0"/>
              </a:solidFill>
              <a:latin typeface="Comic Sans MS" pitchFamily="66" charset="0"/>
            </a:endParaRPr>
          </a:p>
        </p:txBody>
      </p:sp>
      <p:sp>
        <p:nvSpPr>
          <p:cNvPr id="3" name="Title 2"/>
          <p:cNvSpPr>
            <a:spLocks noGrp="1"/>
          </p:cNvSpPr>
          <p:nvPr>
            <p:ph type="title"/>
          </p:nvPr>
        </p:nvSpPr>
        <p:spPr/>
        <p:txBody>
          <a:bodyPr/>
          <a:lstStyle/>
          <a:p>
            <a:r>
              <a:rPr lang="en-US" dirty="0" smtClean="0">
                <a:latin typeface="Comic Sans MS" pitchFamily="66" charset="0"/>
              </a:rPr>
              <a:t>Standards</a:t>
            </a:r>
            <a:endParaRPr lang="en-US" dirty="0">
              <a:latin typeface="Comic Sans MS" pitchFamily="66" charset="0"/>
            </a:endParaRPr>
          </a:p>
        </p:txBody>
      </p:sp>
      <p:pic>
        <p:nvPicPr>
          <p:cNvPr id="2050" name="Picture 2" descr="C:\Users\Owner\AppData\Local\Microsoft\Windows\Temporary Internet Files\Content.IE5\88XABK7F\MC900445734[1].wmf"/>
          <p:cNvPicPr>
            <a:picLocks noChangeAspect="1" noChangeArrowheads="1"/>
          </p:cNvPicPr>
          <p:nvPr/>
        </p:nvPicPr>
        <p:blipFill>
          <a:blip r:embed="rId2" cstate="print"/>
          <a:srcRect/>
          <a:stretch>
            <a:fillRect/>
          </a:stretch>
        </p:blipFill>
        <p:spPr bwMode="auto">
          <a:xfrm>
            <a:off x="6934200" y="4343400"/>
            <a:ext cx="1371600" cy="2050065"/>
          </a:xfrm>
          <a:prstGeom prst="rect">
            <a:avLst/>
          </a:prstGeom>
          <a:noFill/>
        </p:spPr>
      </p:pic>
      <p:pic>
        <p:nvPicPr>
          <p:cNvPr id="2051" name="Picture 3" descr="C:\Users\Owner\AppData\Local\Microsoft\Windows\Temporary Internet Files\Content.IE5\NGCDC2Y6\MC900445732[1].wmf"/>
          <p:cNvPicPr>
            <a:picLocks noChangeAspect="1" noChangeArrowheads="1"/>
          </p:cNvPicPr>
          <p:nvPr/>
        </p:nvPicPr>
        <p:blipFill>
          <a:blip r:embed="rId3" cstate="print"/>
          <a:srcRect/>
          <a:stretch>
            <a:fillRect/>
          </a:stretch>
        </p:blipFill>
        <p:spPr bwMode="auto">
          <a:xfrm>
            <a:off x="838200" y="4724400"/>
            <a:ext cx="1752600" cy="1474223"/>
          </a:xfrm>
          <a:prstGeom prst="rect">
            <a:avLst/>
          </a:prstGeom>
          <a:noFill/>
        </p:spPr>
      </p:pic>
      <p:pic>
        <p:nvPicPr>
          <p:cNvPr id="2052" name="Picture 4" descr="C:\Users\Owner\AppData\Local\Microsoft\Windows\Temporary Internet Files\Content.IE5\6KIBOC4H\MC900355143[1].wmf"/>
          <p:cNvPicPr>
            <a:picLocks noChangeAspect="1" noChangeArrowheads="1"/>
          </p:cNvPicPr>
          <p:nvPr/>
        </p:nvPicPr>
        <p:blipFill>
          <a:blip r:embed="rId4" cstate="print"/>
          <a:srcRect/>
          <a:stretch>
            <a:fillRect/>
          </a:stretch>
        </p:blipFill>
        <p:spPr bwMode="auto">
          <a:xfrm>
            <a:off x="3505200" y="4419600"/>
            <a:ext cx="2209800" cy="218771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B0F0"/>
                </a:solidFill>
                <a:latin typeface="Comic Sans MS" pitchFamily="66" charset="0"/>
              </a:rPr>
              <a:t>Phase – cycle or process, the point or stage in a cycle </a:t>
            </a:r>
          </a:p>
          <a:p>
            <a:r>
              <a:rPr lang="en-US" dirty="0" smtClean="0">
                <a:solidFill>
                  <a:srgbClr val="00B0F0"/>
                </a:solidFill>
                <a:latin typeface="Comic Sans MS" pitchFamily="66" charset="0"/>
              </a:rPr>
              <a:t>Waxing – increasing</a:t>
            </a:r>
          </a:p>
          <a:p>
            <a:r>
              <a:rPr lang="en-US" dirty="0" smtClean="0">
                <a:solidFill>
                  <a:srgbClr val="00B0F0"/>
                </a:solidFill>
                <a:latin typeface="Comic Sans MS" pitchFamily="66" charset="0"/>
              </a:rPr>
              <a:t>Waning – shrinking</a:t>
            </a:r>
          </a:p>
          <a:p>
            <a:r>
              <a:rPr lang="en-US" dirty="0" smtClean="0">
                <a:solidFill>
                  <a:srgbClr val="00B0F0"/>
                </a:solidFill>
                <a:latin typeface="Comic Sans MS" pitchFamily="66" charset="0"/>
              </a:rPr>
              <a:t>Gibbous – more than half </a:t>
            </a:r>
            <a:endParaRPr lang="en-US" dirty="0">
              <a:solidFill>
                <a:srgbClr val="00B0F0"/>
              </a:solidFill>
              <a:latin typeface="Comic Sans MS" pitchFamily="66" charset="0"/>
            </a:endParaRPr>
          </a:p>
        </p:txBody>
      </p:sp>
      <p:sp>
        <p:nvSpPr>
          <p:cNvPr id="3" name="Title 2"/>
          <p:cNvSpPr>
            <a:spLocks noGrp="1"/>
          </p:cNvSpPr>
          <p:nvPr>
            <p:ph type="title"/>
          </p:nvPr>
        </p:nvSpPr>
        <p:spPr/>
        <p:txBody>
          <a:bodyPr/>
          <a:lstStyle/>
          <a:p>
            <a:r>
              <a:rPr lang="en-US" dirty="0" smtClean="0">
                <a:latin typeface="Comic Sans MS" pitchFamily="66" charset="0"/>
              </a:rPr>
              <a:t>Vocabulary</a:t>
            </a:r>
            <a:endParaRPr lang="en-US" dirty="0">
              <a:latin typeface="Comic Sans MS" pitchFamily="66" charset="0"/>
            </a:endParaRPr>
          </a:p>
        </p:txBody>
      </p:sp>
      <p:pic>
        <p:nvPicPr>
          <p:cNvPr id="1026" name="Picture 2" descr="C:\Users\Owner\AppData\Local\Microsoft\Windows\Temporary Internet Files\Content.IE5\NGCDC2Y6\MC900432592[1].png"/>
          <p:cNvPicPr>
            <a:picLocks noChangeAspect="1" noChangeArrowheads="1"/>
          </p:cNvPicPr>
          <p:nvPr/>
        </p:nvPicPr>
        <p:blipFill>
          <a:blip r:embed="rId2" cstate="print"/>
          <a:srcRect/>
          <a:stretch>
            <a:fillRect/>
          </a:stretch>
        </p:blipFill>
        <p:spPr bwMode="auto">
          <a:xfrm>
            <a:off x="6781800" y="2438400"/>
            <a:ext cx="1828572" cy="1828572"/>
          </a:xfrm>
          <a:prstGeom prst="rect">
            <a:avLst/>
          </a:prstGeom>
          <a:noFill/>
        </p:spPr>
      </p:pic>
      <p:pic>
        <p:nvPicPr>
          <p:cNvPr id="1027" name="Picture 3" descr="C:\Users\Owner\AppData\Local\Microsoft\Windows\Temporary Internet Files\Content.IE5\6KIBOC4H\MC900389356[1].wmf"/>
          <p:cNvPicPr>
            <a:picLocks noChangeAspect="1" noChangeArrowheads="1"/>
          </p:cNvPicPr>
          <p:nvPr/>
        </p:nvPicPr>
        <p:blipFill>
          <a:blip r:embed="rId3" cstate="print"/>
          <a:srcRect/>
          <a:stretch>
            <a:fillRect/>
          </a:stretch>
        </p:blipFill>
        <p:spPr bwMode="auto">
          <a:xfrm>
            <a:off x="762000" y="4572000"/>
            <a:ext cx="916229" cy="903427"/>
          </a:xfrm>
          <a:prstGeom prst="rect">
            <a:avLst/>
          </a:prstGeom>
          <a:noFill/>
        </p:spPr>
      </p:pic>
      <p:pic>
        <p:nvPicPr>
          <p:cNvPr id="1028" name="Picture 4" descr="C:\Users\Owner\AppData\Local\Microsoft\Windows\Temporary Internet Files\Content.IE5\0GSJ2K5L\MC900083177[1].wmf"/>
          <p:cNvPicPr>
            <a:picLocks noChangeAspect="1" noChangeArrowheads="1"/>
          </p:cNvPicPr>
          <p:nvPr/>
        </p:nvPicPr>
        <p:blipFill>
          <a:blip r:embed="rId4" cstate="print"/>
          <a:srcRect/>
          <a:stretch>
            <a:fillRect/>
          </a:stretch>
        </p:blipFill>
        <p:spPr bwMode="auto">
          <a:xfrm>
            <a:off x="4724400" y="4419600"/>
            <a:ext cx="1819656" cy="178399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US" dirty="0" smtClean="0">
                <a:solidFill>
                  <a:srgbClr val="00B0F0"/>
                </a:solidFill>
                <a:latin typeface="Comic Sans MS" pitchFamily="66" charset="0"/>
              </a:rPr>
              <a:t>Knowing our new vocabulary what do you think the phases of the moon are?  </a:t>
            </a:r>
          </a:p>
          <a:p>
            <a:pPr>
              <a:buFont typeface="Arial" pitchFamily="34" charset="0"/>
              <a:buChar char="•"/>
            </a:pPr>
            <a:r>
              <a:rPr lang="en-US" dirty="0" smtClean="0">
                <a:solidFill>
                  <a:srgbClr val="00B0F0"/>
                </a:solidFill>
                <a:latin typeface="Comic Sans MS" pitchFamily="66" charset="0"/>
              </a:rPr>
              <a:t>Start with a new moon and draw pictures of the phases.  </a:t>
            </a:r>
          </a:p>
          <a:p>
            <a:pPr>
              <a:buFont typeface="Arial" pitchFamily="34" charset="0"/>
              <a:buChar char="•"/>
            </a:pPr>
            <a:r>
              <a:rPr lang="en-US" dirty="0" smtClean="0">
                <a:solidFill>
                  <a:srgbClr val="00B0F0"/>
                </a:solidFill>
                <a:latin typeface="Comic Sans MS" pitchFamily="66" charset="0"/>
              </a:rPr>
              <a:t>What do you think or what have you seen?  </a:t>
            </a:r>
            <a:endParaRPr lang="en-US" dirty="0">
              <a:solidFill>
                <a:srgbClr val="00B0F0"/>
              </a:solidFill>
              <a:latin typeface="Comic Sans MS" pitchFamily="66" charset="0"/>
            </a:endParaRPr>
          </a:p>
        </p:txBody>
      </p:sp>
      <p:sp>
        <p:nvSpPr>
          <p:cNvPr id="3" name="Title 2"/>
          <p:cNvSpPr>
            <a:spLocks noGrp="1"/>
          </p:cNvSpPr>
          <p:nvPr>
            <p:ph type="title"/>
          </p:nvPr>
        </p:nvSpPr>
        <p:spPr/>
        <p:txBody>
          <a:bodyPr/>
          <a:lstStyle/>
          <a:p>
            <a:r>
              <a:rPr lang="en-US" dirty="0" smtClean="0">
                <a:latin typeface="Comic Sans MS" pitchFamily="66" charset="0"/>
              </a:rPr>
              <a:t>Hypothesis:</a:t>
            </a:r>
            <a:endParaRPr lang="en-US" dirty="0">
              <a:latin typeface="Comic Sans MS" pitchFamily="66" charset="0"/>
            </a:endParaRPr>
          </a:p>
        </p:txBody>
      </p:sp>
      <p:pic>
        <p:nvPicPr>
          <p:cNvPr id="1026" name="Picture 2" descr="C:\Users\Owner\AppData\Local\Microsoft\Windows\Temporary Internet Files\Content.IE5\6KIBOC4H\MC900441908[1].wmf"/>
          <p:cNvPicPr>
            <a:picLocks noChangeAspect="1" noChangeArrowheads="1"/>
          </p:cNvPicPr>
          <p:nvPr/>
        </p:nvPicPr>
        <p:blipFill>
          <a:blip r:embed="rId2" cstate="print"/>
          <a:srcRect/>
          <a:stretch>
            <a:fillRect/>
          </a:stretch>
        </p:blipFill>
        <p:spPr bwMode="auto">
          <a:xfrm>
            <a:off x="5836780" y="4191000"/>
            <a:ext cx="2643645" cy="1447800"/>
          </a:xfrm>
          <a:prstGeom prst="rect">
            <a:avLst/>
          </a:prstGeom>
          <a:noFill/>
        </p:spPr>
      </p:pic>
      <p:pic>
        <p:nvPicPr>
          <p:cNvPr id="1027" name="Picture 3" descr="C:\Users\Owner\AppData\Local\Microsoft\Windows\Temporary Internet Files\Content.IE5\NGCDC2Y6\MC900232065[1].wmf"/>
          <p:cNvPicPr>
            <a:picLocks noChangeAspect="1" noChangeArrowheads="1"/>
          </p:cNvPicPr>
          <p:nvPr/>
        </p:nvPicPr>
        <p:blipFill>
          <a:blip r:embed="rId3" cstate="print"/>
          <a:srcRect/>
          <a:stretch>
            <a:fillRect/>
          </a:stretch>
        </p:blipFill>
        <p:spPr bwMode="auto">
          <a:xfrm>
            <a:off x="457200" y="4267200"/>
            <a:ext cx="2036394" cy="1828800"/>
          </a:xfrm>
          <a:prstGeom prst="rect">
            <a:avLst/>
          </a:prstGeom>
          <a:noFill/>
        </p:spPr>
      </p:pic>
      <p:pic>
        <p:nvPicPr>
          <p:cNvPr id="1028" name="Picture 4" descr="C:\Users\Owner\AppData\Local\Microsoft\Windows\Temporary Internet Files\Content.IE5\88XABK7F\MC900312128[1].wmf"/>
          <p:cNvPicPr>
            <a:picLocks noChangeAspect="1" noChangeArrowheads="1"/>
          </p:cNvPicPr>
          <p:nvPr/>
        </p:nvPicPr>
        <p:blipFill>
          <a:blip r:embed="rId4" cstate="print"/>
          <a:srcRect/>
          <a:stretch>
            <a:fillRect/>
          </a:stretch>
        </p:blipFill>
        <p:spPr bwMode="auto">
          <a:xfrm>
            <a:off x="3352800" y="5029200"/>
            <a:ext cx="1831543" cy="102047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latin typeface="Comic Sans MS" pitchFamily="66" charset="0"/>
              </a:rPr>
              <a:t>Phases song: </a:t>
            </a:r>
            <a:r>
              <a:rPr lang="en-US" sz="2200" dirty="0" smtClean="0">
                <a:latin typeface="Comic Sans MS" pitchFamily="66" charset="0"/>
              </a:rPr>
              <a:t>(to the tune of the </a:t>
            </a:r>
            <a:br>
              <a:rPr lang="en-US" sz="2200" dirty="0" smtClean="0">
                <a:latin typeface="Comic Sans MS" pitchFamily="66" charset="0"/>
              </a:rPr>
            </a:br>
            <a:r>
              <a:rPr lang="en-US" sz="2200" dirty="0" smtClean="0">
                <a:latin typeface="Comic Sans MS" pitchFamily="66" charset="0"/>
              </a:rPr>
              <a:t>Addams Family theme) </a:t>
            </a:r>
            <a:endParaRPr lang="en-US" sz="2200" dirty="0">
              <a:latin typeface="Comic Sans MS" pitchFamily="66" charset="0"/>
            </a:endParaRPr>
          </a:p>
        </p:txBody>
      </p:sp>
      <p:sp>
        <p:nvSpPr>
          <p:cNvPr id="7" name="Content Placeholder 6"/>
          <p:cNvSpPr>
            <a:spLocks noGrp="1"/>
          </p:cNvSpPr>
          <p:nvPr>
            <p:ph idx="1"/>
          </p:nvPr>
        </p:nvSpPr>
        <p:spPr>
          <a:xfrm>
            <a:off x="457200" y="1481328"/>
            <a:ext cx="8305800" cy="5071872"/>
          </a:xfrm>
        </p:spPr>
        <p:txBody>
          <a:bodyPr>
            <a:normAutofit/>
          </a:bodyPr>
          <a:lstStyle/>
          <a:p>
            <a:pPr>
              <a:buNone/>
            </a:pPr>
            <a:endParaRPr lang="en-US" sz="2000" b="1" dirty="0" smtClean="0">
              <a:solidFill>
                <a:srgbClr val="7030A0"/>
              </a:solidFill>
              <a:latin typeface="Comic Sans MS" pitchFamily="66" charset="0"/>
            </a:endParaRPr>
          </a:p>
          <a:p>
            <a:pPr>
              <a:buNone/>
            </a:pPr>
            <a:r>
              <a:rPr lang="en-US" sz="2000" b="1" dirty="0" smtClean="0">
                <a:latin typeface="Comic Sans MS" pitchFamily="66" charset="0"/>
              </a:rPr>
              <a:t>Chorus:</a:t>
            </a:r>
          </a:p>
          <a:p>
            <a:pPr>
              <a:buNone/>
            </a:pPr>
            <a:r>
              <a:rPr lang="en-US" sz="2000" b="1" dirty="0" smtClean="0">
                <a:latin typeface="Comic Sans MS" pitchFamily="66" charset="0"/>
              </a:rPr>
              <a:t>Phases of the moon (snap, snap).  Phases of the moon (snap, snap)</a:t>
            </a:r>
          </a:p>
          <a:p>
            <a:pPr>
              <a:buNone/>
            </a:pPr>
            <a:r>
              <a:rPr lang="en-US" sz="2000" b="1" dirty="0" smtClean="0">
                <a:latin typeface="Comic Sans MS" pitchFamily="66" charset="0"/>
              </a:rPr>
              <a:t>Phases of the moon, phases of the moon, phases of the moon (snap, snap)</a:t>
            </a:r>
          </a:p>
          <a:p>
            <a:pPr>
              <a:buNone/>
            </a:pPr>
            <a:r>
              <a:rPr lang="en-US" sz="2000" b="1" dirty="0" smtClean="0">
                <a:solidFill>
                  <a:srgbClr val="0070C0"/>
                </a:solidFill>
                <a:latin typeface="Comic Sans MS" pitchFamily="66" charset="0"/>
              </a:rPr>
              <a:t>It’s new then waxing crescent, first quarter, waxing gibbous, and then the moon is full.  The phases of the moon.</a:t>
            </a:r>
          </a:p>
          <a:p>
            <a:pPr>
              <a:buNone/>
            </a:pPr>
            <a:r>
              <a:rPr lang="en-US" sz="2000" b="1" dirty="0" smtClean="0">
                <a:latin typeface="Comic Sans MS" pitchFamily="66" charset="0"/>
              </a:rPr>
              <a:t>Repeat chorus</a:t>
            </a:r>
          </a:p>
          <a:p>
            <a:pPr>
              <a:buNone/>
            </a:pPr>
            <a:r>
              <a:rPr lang="en-US" sz="2000" b="1" dirty="0" smtClean="0">
                <a:solidFill>
                  <a:srgbClr val="0070C0"/>
                </a:solidFill>
                <a:latin typeface="Comic Sans MS" pitchFamily="66" charset="0"/>
              </a:rPr>
              <a:t>From full its waning gibbous, last quarter, waning crescent, and then the moon is new.  The phases start again.</a:t>
            </a:r>
          </a:p>
          <a:p>
            <a:pPr>
              <a:buNone/>
            </a:pPr>
            <a:r>
              <a:rPr lang="en-US" sz="2000" b="1" dirty="0" smtClean="0">
                <a:latin typeface="Comic Sans MS" pitchFamily="66" charset="0"/>
              </a:rPr>
              <a:t>Repeat chorus</a:t>
            </a:r>
          </a:p>
          <a:p>
            <a:pPr>
              <a:buNone/>
            </a:pPr>
            <a:endParaRPr lang="en-US" sz="2000" b="1" dirty="0">
              <a:latin typeface="Comic Sans MS" pitchFamily="66" charset="0"/>
            </a:endParaRPr>
          </a:p>
        </p:txBody>
      </p:sp>
      <p:pic>
        <p:nvPicPr>
          <p:cNvPr id="6" name="Picture 5" descr="Addams Family.jpg"/>
          <p:cNvPicPr>
            <a:picLocks noChangeAspect="1"/>
          </p:cNvPicPr>
          <p:nvPr/>
        </p:nvPicPr>
        <p:blipFill>
          <a:blip r:embed="rId2" cstate="print"/>
          <a:stretch>
            <a:fillRect/>
          </a:stretch>
        </p:blipFill>
        <p:spPr>
          <a:xfrm>
            <a:off x="6705600" y="228600"/>
            <a:ext cx="2133600" cy="194930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Comic Sans MS" pitchFamily="66" charset="0"/>
              </a:rPr>
              <a:t>Lab Activity</a:t>
            </a:r>
            <a:endParaRPr lang="en-US" dirty="0">
              <a:latin typeface="Comic Sans MS" pitchFamily="66" charset="0"/>
            </a:endParaRPr>
          </a:p>
        </p:txBody>
      </p:sp>
      <p:pic>
        <p:nvPicPr>
          <p:cNvPr id="7" name="Content Placeholder 6" descr="oreo_cookie_moon_phases3.jpg"/>
          <p:cNvPicPr>
            <a:picLocks noGrp="1" noChangeAspect="1"/>
          </p:cNvPicPr>
          <p:nvPr>
            <p:ph idx="1"/>
          </p:nvPr>
        </p:nvPicPr>
        <p:blipFill>
          <a:blip r:embed="rId2" cstate="print"/>
          <a:stretch>
            <a:fillRect/>
          </a:stretch>
        </p:blipFill>
        <p:spPr>
          <a:xfrm>
            <a:off x="228601" y="1219200"/>
            <a:ext cx="6553200" cy="4525962"/>
          </a:xfrm>
        </p:spPr>
      </p:pic>
      <p:sp>
        <p:nvSpPr>
          <p:cNvPr id="8" name="TextBox 7"/>
          <p:cNvSpPr txBox="1"/>
          <p:nvPr/>
        </p:nvSpPr>
        <p:spPr>
          <a:xfrm>
            <a:off x="7010400" y="914400"/>
            <a:ext cx="1828800" cy="3170099"/>
          </a:xfrm>
          <a:prstGeom prst="rect">
            <a:avLst/>
          </a:prstGeom>
          <a:noFill/>
        </p:spPr>
        <p:txBody>
          <a:bodyPr wrap="square" rtlCol="0">
            <a:spAutoFit/>
          </a:bodyPr>
          <a:lstStyle/>
          <a:p>
            <a:r>
              <a:rPr lang="en-US" sz="2000" dirty="0" smtClean="0">
                <a:solidFill>
                  <a:srgbClr val="00B0F0"/>
                </a:solidFill>
                <a:latin typeface="Comic Sans MS" pitchFamily="66" charset="0"/>
              </a:rPr>
              <a:t>You will need:</a:t>
            </a:r>
          </a:p>
          <a:p>
            <a:pPr>
              <a:buFont typeface="Arial" pitchFamily="34" charset="0"/>
              <a:buChar char="•"/>
            </a:pPr>
            <a:r>
              <a:rPr lang="en-US" sz="2000" smtClean="0">
                <a:solidFill>
                  <a:srgbClr val="00B0F0"/>
                </a:solidFill>
                <a:latin typeface="Comic Sans MS" pitchFamily="66" charset="0"/>
              </a:rPr>
              <a:t> </a:t>
            </a:r>
            <a:r>
              <a:rPr lang="en-US" sz="2000" smtClean="0">
                <a:solidFill>
                  <a:srgbClr val="00B0F0"/>
                </a:solidFill>
                <a:latin typeface="Comic Sans MS" pitchFamily="66" charset="0"/>
              </a:rPr>
              <a:t>4 </a:t>
            </a:r>
            <a:r>
              <a:rPr lang="en-US" sz="2000" dirty="0" smtClean="0">
                <a:solidFill>
                  <a:srgbClr val="00B0F0"/>
                </a:solidFill>
                <a:latin typeface="Comic Sans MS" pitchFamily="66" charset="0"/>
              </a:rPr>
              <a:t>Oreo cookie for each student</a:t>
            </a:r>
          </a:p>
          <a:p>
            <a:pPr>
              <a:buFont typeface="Arial" pitchFamily="34" charset="0"/>
              <a:buChar char="•"/>
            </a:pPr>
            <a:r>
              <a:rPr lang="en-US" sz="2000" dirty="0" smtClean="0">
                <a:solidFill>
                  <a:srgbClr val="00B0F0"/>
                </a:solidFill>
                <a:latin typeface="Comic Sans MS" pitchFamily="66" charset="0"/>
              </a:rPr>
              <a:t>Popsicle stick or other tool to scrape the frosting</a:t>
            </a:r>
          </a:p>
          <a:p>
            <a:r>
              <a:rPr lang="en-US" sz="2000" dirty="0" smtClean="0">
                <a:solidFill>
                  <a:srgbClr val="00B0F0"/>
                </a:solidFill>
                <a:latin typeface="Comic Sans MS" pitchFamily="66" charset="0"/>
              </a:rPr>
              <a:t>!</a:t>
            </a:r>
            <a:endParaRPr lang="en-US" sz="2000" dirty="0">
              <a:solidFill>
                <a:srgbClr val="00B0F0"/>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382000" cy="4864291"/>
          </a:xfrm>
        </p:spPr>
        <p:txBody>
          <a:bodyPr>
            <a:normAutofit fontScale="77500" lnSpcReduction="20000"/>
          </a:bodyPr>
          <a:lstStyle/>
          <a:p>
            <a:r>
              <a:rPr lang="en-US" dirty="0" smtClean="0">
                <a:solidFill>
                  <a:srgbClr val="00B0F0"/>
                </a:solidFill>
                <a:latin typeface="Comic Sans MS" pitchFamily="66" charset="0"/>
              </a:rPr>
              <a:t>Fold up a piece of paper with the moon phase written on it and hand one to each student as they enter the room – tell them not to open it yet.  </a:t>
            </a:r>
          </a:p>
          <a:p>
            <a:r>
              <a:rPr lang="en-US" dirty="0" smtClean="0">
                <a:solidFill>
                  <a:srgbClr val="00B0F0"/>
                </a:solidFill>
                <a:latin typeface="Comic Sans MS" pitchFamily="66" charset="0"/>
              </a:rPr>
              <a:t>Or at the start of class have students pick a card with a phase of the moon written on it.  </a:t>
            </a:r>
          </a:p>
          <a:p>
            <a:r>
              <a:rPr lang="en-US" dirty="0" smtClean="0">
                <a:solidFill>
                  <a:srgbClr val="00B0F0"/>
                </a:solidFill>
                <a:latin typeface="Comic Sans MS" pitchFamily="66" charset="0"/>
              </a:rPr>
              <a:t>Demonstrate the proper way to slowly twist an Oreo to maximize the amount of frosting on one side when you separate the halves. (practice yourself, it can be tricky). </a:t>
            </a:r>
            <a:r>
              <a:rPr lang="en-US" dirty="0" smtClean="0">
                <a:solidFill>
                  <a:srgbClr val="FF0000"/>
                </a:solidFill>
                <a:latin typeface="Comic Sans MS" pitchFamily="66" charset="0"/>
              </a:rPr>
              <a:t>*</a:t>
            </a:r>
          </a:p>
          <a:p>
            <a:r>
              <a:rPr lang="en-US" dirty="0" smtClean="0">
                <a:solidFill>
                  <a:srgbClr val="00B0F0"/>
                </a:solidFill>
                <a:latin typeface="Comic Sans MS" pitchFamily="66" charset="0"/>
              </a:rPr>
              <a:t>Give each student a cookie and have them twist the halves open. Hopefully the frosting will be on one side or the other. They can always transfer frosting if needed. </a:t>
            </a:r>
          </a:p>
          <a:p>
            <a:r>
              <a:rPr lang="en-US" dirty="0" smtClean="0">
                <a:solidFill>
                  <a:srgbClr val="00B0F0"/>
                </a:solidFill>
                <a:latin typeface="Comic Sans MS" pitchFamily="66" charset="0"/>
              </a:rPr>
              <a:t>Have the student retrieve their moon phases while you hand out the craft sticks. </a:t>
            </a:r>
          </a:p>
          <a:p>
            <a:r>
              <a:rPr lang="en-US" dirty="0" smtClean="0">
                <a:solidFill>
                  <a:srgbClr val="00B0F0"/>
                </a:solidFill>
                <a:latin typeface="Comic Sans MS" pitchFamily="66" charset="0"/>
              </a:rPr>
              <a:t>Recreate the given phase in frosting! </a:t>
            </a:r>
          </a:p>
          <a:p>
            <a:r>
              <a:rPr lang="en-US" dirty="0" smtClean="0">
                <a:solidFill>
                  <a:srgbClr val="00B0F0"/>
                </a:solidFill>
                <a:latin typeface="Comic Sans MS" pitchFamily="66" charset="0"/>
              </a:rPr>
              <a:t>For </a:t>
            </a:r>
            <a:r>
              <a:rPr lang="en-US" dirty="0" err="1" smtClean="0">
                <a:solidFill>
                  <a:srgbClr val="00B0F0"/>
                </a:solidFill>
                <a:latin typeface="Comic Sans MS" pitchFamily="66" charset="0"/>
              </a:rPr>
              <a:t>Nilla</a:t>
            </a:r>
            <a:r>
              <a:rPr lang="en-US" dirty="0" smtClean="0">
                <a:solidFill>
                  <a:srgbClr val="00B0F0"/>
                </a:solidFill>
                <a:latin typeface="Comic Sans MS" pitchFamily="66" charset="0"/>
              </a:rPr>
              <a:t> Wafers students have to bite the cookie off to represent the phase of the moon.  </a:t>
            </a:r>
          </a:p>
          <a:p>
            <a:endParaRPr lang="en-US" dirty="0" smtClean="0">
              <a:solidFill>
                <a:srgbClr val="00B0F0"/>
              </a:solidFill>
              <a:latin typeface="Comic Sans MS" pitchFamily="66" charset="0"/>
            </a:endParaRPr>
          </a:p>
          <a:p>
            <a:pPr>
              <a:buNone/>
            </a:pPr>
            <a:endParaRPr lang="en-US" dirty="0">
              <a:solidFill>
                <a:srgbClr val="FF0000"/>
              </a:solidFill>
              <a:latin typeface="Comic Sans MS" pitchFamily="66" charset="0"/>
            </a:endParaRPr>
          </a:p>
        </p:txBody>
      </p:sp>
      <p:sp>
        <p:nvSpPr>
          <p:cNvPr id="3" name="Title 2"/>
          <p:cNvSpPr>
            <a:spLocks noGrp="1"/>
          </p:cNvSpPr>
          <p:nvPr>
            <p:ph type="title"/>
          </p:nvPr>
        </p:nvSpPr>
        <p:spPr/>
        <p:txBody>
          <a:bodyPr/>
          <a:lstStyle/>
          <a:p>
            <a:r>
              <a:rPr lang="en-US" dirty="0" smtClean="0">
                <a:latin typeface="Comic Sans MS" pitchFamily="66" charset="0"/>
              </a:rPr>
              <a:t>Lab Activity Instructions</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oon phase plate.jpg"/>
          <p:cNvPicPr>
            <a:picLocks noGrp="1" noChangeAspect="1"/>
          </p:cNvPicPr>
          <p:nvPr>
            <p:ph idx="1"/>
          </p:nvPr>
        </p:nvPicPr>
        <p:blipFill>
          <a:blip r:embed="rId2" cstate="print"/>
          <a:stretch>
            <a:fillRect/>
          </a:stretch>
        </p:blipFill>
        <p:spPr>
          <a:xfrm>
            <a:off x="609600" y="1276350"/>
            <a:ext cx="4495800" cy="3905250"/>
          </a:xfrm>
        </p:spPr>
      </p:pic>
      <p:sp>
        <p:nvSpPr>
          <p:cNvPr id="3" name="Title 2"/>
          <p:cNvSpPr>
            <a:spLocks noGrp="1"/>
          </p:cNvSpPr>
          <p:nvPr>
            <p:ph type="title"/>
          </p:nvPr>
        </p:nvSpPr>
        <p:spPr/>
        <p:txBody>
          <a:bodyPr/>
          <a:lstStyle/>
          <a:p>
            <a:r>
              <a:rPr lang="en-US" dirty="0" smtClean="0">
                <a:latin typeface="Comic Sans MS" pitchFamily="66" charset="0"/>
              </a:rPr>
              <a:t>Non food activity</a:t>
            </a:r>
            <a:endParaRPr lang="en-US" dirty="0">
              <a:latin typeface="Comic Sans MS" pitchFamily="66" charset="0"/>
            </a:endParaRPr>
          </a:p>
        </p:txBody>
      </p:sp>
      <p:sp>
        <p:nvSpPr>
          <p:cNvPr id="5" name="TextBox 4"/>
          <p:cNvSpPr txBox="1"/>
          <p:nvPr/>
        </p:nvSpPr>
        <p:spPr>
          <a:xfrm>
            <a:off x="5638800" y="1066800"/>
            <a:ext cx="2819400" cy="1631216"/>
          </a:xfrm>
          <a:prstGeom prst="rect">
            <a:avLst/>
          </a:prstGeom>
          <a:noFill/>
        </p:spPr>
        <p:txBody>
          <a:bodyPr wrap="square" rtlCol="0">
            <a:spAutoFit/>
          </a:bodyPr>
          <a:lstStyle/>
          <a:p>
            <a:r>
              <a:rPr lang="en-US" sz="2000" dirty="0" smtClean="0">
                <a:solidFill>
                  <a:srgbClr val="00B0F0"/>
                </a:solidFill>
                <a:latin typeface="Comic Sans MS" pitchFamily="66" charset="0"/>
              </a:rPr>
              <a:t>You will need:</a:t>
            </a:r>
          </a:p>
          <a:p>
            <a:pPr>
              <a:buFont typeface="Arial" pitchFamily="34" charset="0"/>
              <a:buChar char="•"/>
            </a:pPr>
            <a:r>
              <a:rPr lang="en-US" sz="2000" dirty="0" smtClean="0">
                <a:solidFill>
                  <a:srgbClr val="00B0F0"/>
                </a:solidFill>
                <a:latin typeface="Comic Sans MS" pitchFamily="66" charset="0"/>
              </a:rPr>
              <a:t>Paper plates</a:t>
            </a:r>
          </a:p>
          <a:p>
            <a:pPr>
              <a:buFont typeface="Arial" pitchFamily="34" charset="0"/>
              <a:buChar char="•"/>
            </a:pPr>
            <a:r>
              <a:rPr lang="en-US" sz="2000" dirty="0" smtClean="0">
                <a:solidFill>
                  <a:srgbClr val="00B0F0"/>
                </a:solidFill>
                <a:latin typeface="Comic Sans MS" pitchFamily="66" charset="0"/>
              </a:rPr>
              <a:t>Scissors</a:t>
            </a:r>
          </a:p>
          <a:p>
            <a:pPr>
              <a:buFont typeface="Arial" pitchFamily="34" charset="0"/>
              <a:buChar char="•"/>
            </a:pPr>
            <a:r>
              <a:rPr lang="en-US" sz="2000" dirty="0" smtClean="0">
                <a:solidFill>
                  <a:srgbClr val="00B0F0"/>
                </a:solidFill>
                <a:latin typeface="Comic Sans MS" pitchFamily="66" charset="0"/>
              </a:rPr>
              <a:t>Glue</a:t>
            </a:r>
          </a:p>
          <a:p>
            <a:pPr>
              <a:buFont typeface="Arial" pitchFamily="34" charset="0"/>
              <a:buChar char="•"/>
            </a:pPr>
            <a:r>
              <a:rPr lang="en-US" sz="2000" dirty="0" smtClean="0">
                <a:solidFill>
                  <a:srgbClr val="00B0F0"/>
                </a:solidFill>
                <a:latin typeface="Comic Sans MS" pitchFamily="66" charset="0"/>
              </a:rPr>
              <a:t>Markers/crayons</a:t>
            </a:r>
            <a:endParaRPr lang="en-US" sz="2000" dirty="0">
              <a:solidFill>
                <a:srgbClr val="00B0F0"/>
              </a:solidFill>
              <a:latin typeface="Comic Sans MS" pitchFamily="66" charset="0"/>
            </a:endParaRPr>
          </a:p>
        </p:txBody>
      </p:sp>
      <p:sp>
        <p:nvSpPr>
          <p:cNvPr id="6" name="TextBox 5"/>
          <p:cNvSpPr txBox="1"/>
          <p:nvPr/>
        </p:nvSpPr>
        <p:spPr>
          <a:xfrm>
            <a:off x="5562600" y="3048000"/>
            <a:ext cx="3048000" cy="1323439"/>
          </a:xfrm>
          <a:prstGeom prst="rect">
            <a:avLst/>
          </a:prstGeom>
          <a:noFill/>
        </p:spPr>
        <p:txBody>
          <a:bodyPr wrap="square" rtlCol="0">
            <a:spAutoFit/>
          </a:bodyPr>
          <a:lstStyle/>
          <a:p>
            <a:r>
              <a:rPr lang="en-US" sz="2000" dirty="0" smtClean="0">
                <a:solidFill>
                  <a:srgbClr val="00B0F0"/>
                </a:solidFill>
                <a:latin typeface="Comic Sans MS" pitchFamily="66" charset="0"/>
              </a:rPr>
              <a:t>For either activity have a visual representation of the phases for students to see.  </a:t>
            </a:r>
            <a:endParaRPr lang="en-US" sz="2000" dirty="0">
              <a:solidFill>
                <a:srgbClr val="00B0F0"/>
              </a:solidFill>
              <a:latin typeface="Comic Sans MS" pitchFamily="66" charset="0"/>
            </a:endParaRPr>
          </a:p>
        </p:txBody>
      </p:sp>
      <p:pic>
        <p:nvPicPr>
          <p:cNvPr id="2050" name="Picture 2" descr="C:\Users\Owner\AppData\Local\Microsoft\Windows\Temporary Internet Files\Content.IE5\6KIBOC4H\MC900232282[1].wmf"/>
          <p:cNvPicPr>
            <a:picLocks noChangeAspect="1" noChangeArrowheads="1"/>
          </p:cNvPicPr>
          <p:nvPr/>
        </p:nvPicPr>
        <p:blipFill>
          <a:blip r:embed="rId3" cstate="print"/>
          <a:srcRect/>
          <a:stretch>
            <a:fillRect/>
          </a:stretch>
        </p:blipFill>
        <p:spPr bwMode="auto">
          <a:xfrm>
            <a:off x="2743200" y="5334000"/>
            <a:ext cx="2103422" cy="1293137"/>
          </a:xfrm>
          <a:prstGeom prst="rect">
            <a:avLst/>
          </a:prstGeom>
          <a:noFill/>
        </p:spPr>
      </p:pic>
      <p:pic>
        <p:nvPicPr>
          <p:cNvPr id="2051" name="Picture 3" descr="C:\Users\Owner\AppData\Local\Microsoft\Windows\Temporary Internet Files\Content.IE5\6KIBOC4H\MC900290933[1].wmf"/>
          <p:cNvPicPr>
            <a:picLocks noChangeAspect="1" noChangeArrowheads="1"/>
          </p:cNvPicPr>
          <p:nvPr/>
        </p:nvPicPr>
        <p:blipFill>
          <a:blip r:embed="rId4" cstate="print"/>
          <a:srcRect/>
          <a:stretch>
            <a:fillRect/>
          </a:stretch>
        </p:blipFill>
        <p:spPr bwMode="auto">
          <a:xfrm>
            <a:off x="5562600" y="4876800"/>
            <a:ext cx="1018515" cy="1689980"/>
          </a:xfrm>
          <a:prstGeom prst="rect">
            <a:avLst/>
          </a:prstGeom>
          <a:noFill/>
        </p:spPr>
      </p:pic>
      <p:pic>
        <p:nvPicPr>
          <p:cNvPr id="2052" name="Picture 4" descr="C:\Users\Owner\AppData\Local\Microsoft\Windows\Temporary Internet Files\Content.IE5\0GSJ2K5L\MC900432594[1].png"/>
          <p:cNvPicPr>
            <a:picLocks noChangeAspect="1" noChangeArrowheads="1"/>
          </p:cNvPicPr>
          <p:nvPr/>
        </p:nvPicPr>
        <p:blipFill>
          <a:blip r:embed="rId5" cstate="print"/>
          <a:srcRect/>
          <a:stretch>
            <a:fillRect/>
          </a:stretch>
        </p:blipFill>
        <p:spPr bwMode="auto">
          <a:xfrm>
            <a:off x="7162800" y="4724400"/>
            <a:ext cx="1828572" cy="182857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722</TotalTime>
  <Words>517</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Phases of the Moon</vt:lpstr>
      <vt:lpstr>Why phases?</vt:lpstr>
      <vt:lpstr>Standards</vt:lpstr>
      <vt:lpstr>Vocabulary</vt:lpstr>
      <vt:lpstr>Hypothesis:</vt:lpstr>
      <vt:lpstr>Phases song: (to the tune of the  Addams Family theme) </vt:lpstr>
      <vt:lpstr>Lab Activity</vt:lpstr>
      <vt:lpstr>Lab Activity Instructions</vt:lpstr>
      <vt:lpstr>Non food activity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Phases of the moon</dc:title>
  <dc:creator>Owner</dc:creator>
  <cp:lastModifiedBy>Curcione, Paul</cp:lastModifiedBy>
  <cp:revision>28</cp:revision>
  <dcterms:created xsi:type="dcterms:W3CDTF">2013-07-14T18:41:46Z</dcterms:created>
  <dcterms:modified xsi:type="dcterms:W3CDTF">2015-11-06T21:21:27Z</dcterms:modified>
</cp:coreProperties>
</file>