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A577-296A-434B-935B-49D89D8C578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6935-9BD7-48B0-988E-1756561E1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2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A577-296A-434B-935B-49D89D8C578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6935-9BD7-48B0-988E-1756561E1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A577-296A-434B-935B-49D89D8C578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6935-9BD7-48B0-988E-1756561E1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0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A577-296A-434B-935B-49D89D8C578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6935-9BD7-48B0-988E-1756561E1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1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A577-296A-434B-935B-49D89D8C578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6935-9BD7-48B0-988E-1756561E1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37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A577-296A-434B-935B-49D89D8C578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6935-9BD7-48B0-988E-1756561E1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A577-296A-434B-935B-49D89D8C578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6935-9BD7-48B0-988E-1756561E1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4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A577-296A-434B-935B-49D89D8C578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6935-9BD7-48B0-988E-1756561E1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8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A577-296A-434B-935B-49D89D8C578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6935-9BD7-48B0-988E-1756561E1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29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A577-296A-434B-935B-49D89D8C578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6935-9BD7-48B0-988E-1756561E1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37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A577-296A-434B-935B-49D89D8C578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6935-9BD7-48B0-988E-1756561E1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9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CA577-296A-434B-935B-49D89D8C578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86935-9BD7-48B0-988E-1756561E1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34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vmbored.com/files/2015/01/Scien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265" y="3216265"/>
            <a:ext cx="4667068" cy="189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385" y="3937125"/>
            <a:ext cx="1610880" cy="19146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8243" y="0"/>
            <a:ext cx="8564973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AR BONNIE" panose="02000000000000000000" pitchFamily="2" charset="0"/>
              </a:rPr>
              <a:t>4</a:t>
            </a:r>
            <a:r>
              <a:rPr lang="en-US" sz="8800" b="1" cap="none" spc="0" baseline="3000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AR BONNIE" panose="02000000000000000000" pitchFamily="2" charset="0"/>
              </a:rPr>
              <a:t>th</a:t>
            </a:r>
            <a:r>
              <a:rPr lang="en-US" sz="88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AR BONNIE" panose="02000000000000000000" pitchFamily="2" charset="0"/>
              </a:rPr>
              <a:t> Grade </a:t>
            </a:r>
          </a:p>
          <a:p>
            <a:pPr algn="ctr"/>
            <a:r>
              <a:rPr lang="en-US" sz="8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 BONNIE" panose="02000000000000000000" pitchFamily="2" charset="0"/>
              </a:rPr>
              <a:t>Milestone Review</a:t>
            </a:r>
            <a:endParaRPr lang="en-US" sz="8800" b="1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 BONNIE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6792" y="5128496"/>
            <a:ext cx="421621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92D050"/>
                </a:solidFill>
                <a:latin typeface="Berlin Sans FB" panose="020E0602020502020306" pitchFamily="34" charset="0"/>
              </a:rPr>
              <a:t>CFA #6</a:t>
            </a:r>
            <a:endParaRPr lang="en-US" sz="8800" b="1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92D05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80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32122" y="813791"/>
            <a:ext cx="1022798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9. Which is an example of current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electricity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225207" y="2196395"/>
            <a:ext cx="90647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A.  </a:t>
            </a:r>
            <a:r>
              <a:rPr lang="en-US" sz="4000" dirty="0" smtClean="0">
                <a:solidFill>
                  <a:srgbClr val="000000"/>
                </a:solidFill>
                <a:latin typeface="Times Roman"/>
              </a:rPr>
              <a:t>a </a:t>
            </a:r>
            <a:r>
              <a:rPr lang="en-US" sz="4000" dirty="0">
                <a:solidFill>
                  <a:srgbClr val="000000"/>
                </a:solidFill>
                <a:latin typeface="Times Roman"/>
              </a:rPr>
              <a:t>balloon sticking to a wall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B.  </a:t>
            </a:r>
            <a:r>
              <a:rPr lang="en-US" sz="4000" dirty="0" smtClean="0">
                <a:solidFill>
                  <a:srgbClr val="000000"/>
                </a:solidFill>
                <a:latin typeface="Times Roman"/>
              </a:rPr>
              <a:t>a </a:t>
            </a:r>
            <a:r>
              <a:rPr lang="en-US" sz="4000" dirty="0">
                <a:solidFill>
                  <a:srgbClr val="000000"/>
                </a:solidFill>
                <a:latin typeface="Times Roman"/>
              </a:rPr>
              <a:t>lamp lighting a room </a:t>
            </a:r>
          </a:p>
          <a:p>
            <a:pPr marL="742950" indent="-742950">
              <a:buAutoNum type="alphaUcPeriod" startAt="3"/>
            </a:pPr>
            <a:r>
              <a:rPr lang="en-US" sz="4000" dirty="0" smtClean="0">
                <a:solidFill>
                  <a:srgbClr val="000000"/>
                </a:solidFill>
                <a:latin typeface="Times Roman"/>
              </a:rPr>
              <a:t>hair </a:t>
            </a:r>
            <a:r>
              <a:rPr lang="en-US" sz="4000" dirty="0">
                <a:solidFill>
                  <a:srgbClr val="000000"/>
                </a:solidFill>
                <a:latin typeface="Times Roman"/>
              </a:rPr>
              <a:t>standing up as a comb passes </a:t>
            </a:r>
            <a:r>
              <a:rPr lang="en-US" sz="4000" dirty="0" smtClean="0">
                <a:solidFill>
                  <a:srgbClr val="000000"/>
                </a:solidFill>
                <a:latin typeface="Times Roman"/>
              </a:rPr>
              <a:t>over it</a:t>
            </a:r>
          </a:p>
          <a:p>
            <a:r>
              <a:rPr lang="en-US" sz="4000" dirty="0" smtClean="0">
                <a:solidFill>
                  <a:srgbClr val="000000"/>
                </a:solidFill>
                <a:latin typeface="Times Roman"/>
              </a:rPr>
              <a:t>D. clothes </a:t>
            </a:r>
            <a:r>
              <a:rPr lang="en-US" sz="4000" dirty="0">
                <a:solidFill>
                  <a:srgbClr val="000000"/>
                </a:solidFill>
                <a:latin typeface="Times Roman"/>
              </a:rPr>
              <a:t>sticking together after they </a:t>
            </a:r>
            <a:endParaRPr lang="en-US" sz="4000" dirty="0" smtClean="0">
              <a:solidFill>
                <a:srgbClr val="000000"/>
              </a:solidFill>
              <a:latin typeface="Times Roman"/>
            </a:endParaRPr>
          </a:p>
          <a:p>
            <a:r>
              <a:rPr lang="en-US" sz="4000" dirty="0" smtClean="0">
                <a:solidFill>
                  <a:srgbClr val="000000"/>
                </a:solidFill>
                <a:latin typeface="Times Roman"/>
              </a:rPr>
              <a:t>    come </a:t>
            </a:r>
            <a:r>
              <a:rPr lang="en-US" sz="4000" dirty="0">
                <a:solidFill>
                  <a:srgbClr val="000000"/>
                </a:solidFill>
                <a:latin typeface="Times Roman"/>
              </a:rPr>
              <a:t>out of </a:t>
            </a:r>
            <a:r>
              <a:rPr lang="en-US" sz="4000" dirty="0" smtClean="0">
                <a:solidFill>
                  <a:srgbClr val="000000"/>
                </a:solidFill>
                <a:latin typeface="Times Roman"/>
              </a:rPr>
              <a:t>the </a:t>
            </a:r>
            <a:r>
              <a:rPr lang="en-US" sz="4000" dirty="0">
                <a:solidFill>
                  <a:srgbClr val="000000"/>
                </a:solidFill>
                <a:latin typeface="Times Roman"/>
              </a:rPr>
              <a:t>dryer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51" y="2803779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95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-121023" y="900560"/>
            <a:ext cx="9511931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742950" indent="-742950">
              <a:buAutoNum type="arabicPeriod" startAt="10"/>
            </a:pPr>
            <a:r>
              <a:rPr lang="en-US" sz="44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44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Sound waves CANNOT travel </a:t>
            </a:r>
            <a:r>
              <a:rPr lang="en-US" sz="44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</a:t>
            </a:r>
          </a:p>
          <a:p>
            <a:r>
              <a:rPr lang="en-US" sz="44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 through</a:t>
            </a:r>
            <a:endParaRPr lang="en-US" sz="4400" b="1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1019925" y="2590800"/>
            <a:ext cx="72300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000000"/>
                </a:solidFill>
                <a:latin typeface="Times Roman"/>
              </a:rPr>
              <a:t>A. air.</a:t>
            </a:r>
          </a:p>
          <a:p>
            <a:r>
              <a:rPr lang="en-US" sz="4800" dirty="0" smtClean="0">
                <a:solidFill>
                  <a:srgbClr val="000000"/>
                </a:solidFill>
                <a:latin typeface="Times Roman"/>
              </a:rPr>
              <a:t>B. a solid.</a:t>
            </a:r>
          </a:p>
          <a:p>
            <a:r>
              <a:rPr lang="en-US" sz="4800" dirty="0" smtClean="0">
                <a:solidFill>
                  <a:srgbClr val="000000"/>
                </a:solidFill>
                <a:latin typeface="Times Roman"/>
              </a:rPr>
              <a:t>C. a vacuum.</a:t>
            </a:r>
          </a:p>
          <a:p>
            <a:r>
              <a:rPr lang="en-US" sz="4800" dirty="0" smtClean="0">
                <a:solidFill>
                  <a:srgbClr val="000000"/>
                </a:solidFill>
                <a:latin typeface="Times Roman"/>
              </a:rPr>
              <a:t>D. water.</a:t>
            </a:r>
            <a:endParaRPr lang="en-US" sz="4800" dirty="0">
              <a:solidFill>
                <a:srgbClr val="000000"/>
              </a:solidFill>
              <a:latin typeface="Times Roman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925" y="4191000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54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900094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11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. It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would be MOST dangerous for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Peter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to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04800" y="2438399"/>
            <a:ext cx="84129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Times Roman"/>
              </a:rPr>
              <a:t>A. turn on a light switch before plugging in the 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imes Roman"/>
              </a:rPr>
              <a:t>    light. 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imes Roman"/>
              </a:rPr>
              <a:t>B. carry flashlight batteries in his pocket. 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imes Roman"/>
              </a:rPr>
              <a:t>C. touch an electric cord with a torn covering. 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imes Roman"/>
              </a:rPr>
              <a:t>D. leave an electric lamp turned on for more </a:t>
            </a:r>
          </a:p>
          <a:p>
            <a:r>
              <a:rPr lang="en-US" sz="3200" dirty="0">
                <a:solidFill>
                  <a:srgbClr val="000000"/>
                </a:solidFill>
                <a:latin typeface="Times Roman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Times Roman"/>
              </a:rPr>
              <a:t>   than five hours.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87" y="3886200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49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900094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12. An electromagnet has just enough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strength to </a:t>
            </a:r>
          </a:p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pick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up five paper clips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. Which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would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most </a:t>
            </a:r>
          </a:p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likely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happen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if ten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more loops of wire were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</a:t>
            </a:r>
          </a:p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wrapped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around the nail?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406674" y="2971800"/>
            <a:ext cx="84737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Exactly two clips would fall off the nail.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 All of the clips would fall off the nail.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 The electromagnet would be able to pick up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more clips.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The strength of the electromagnet would stay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the  same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732" y="3962400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95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756715"/>
            <a:ext cx="900094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13.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Which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picture shows the shadow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that </a:t>
            </a:r>
          </a:p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would be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created by the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light source </a:t>
            </a:r>
          </a:p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shining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on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pencil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487" y="2422701"/>
            <a:ext cx="1960724" cy="1855551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476500"/>
            <a:ext cx="2281431" cy="157427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46824" y="4016642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0200" y="4039775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10" y="4724400"/>
            <a:ext cx="2243516" cy="1588410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438" y="4724400"/>
            <a:ext cx="2215393" cy="215409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283389" y="6355279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46765" y="6378412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6011" y="4016642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90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90009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14.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Sound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waves are produced by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1907627" y="1987532"/>
            <a:ext cx="614362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A.   gravity. </a:t>
            </a:r>
          </a:p>
          <a:p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B.   heat. </a:t>
            </a:r>
          </a:p>
          <a:p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C.   vibration. </a:t>
            </a:r>
          </a:p>
          <a:p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D.   light.</a:t>
            </a:r>
            <a:endParaRPr lang="en-US" sz="4400" dirty="0">
              <a:solidFill>
                <a:srgbClr val="000000"/>
              </a:solidFill>
              <a:latin typeface="Times Roman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481" y="3366144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18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284459" y="813974"/>
            <a:ext cx="900094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15. When light hits a dark object, most of the</a:t>
            </a:r>
          </a:p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  light is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1600200" y="2514600"/>
            <a:ext cx="983050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A.   absorbed. </a:t>
            </a:r>
          </a:p>
          <a:p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B.   reflected. </a:t>
            </a:r>
          </a:p>
          <a:p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C.   diffused. </a:t>
            </a:r>
          </a:p>
          <a:p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D.   refracted. </a:t>
            </a:r>
            <a:endParaRPr lang="en-US" sz="4400" dirty="0">
              <a:solidFill>
                <a:srgbClr val="000000"/>
              </a:solidFill>
              <a:latin typeface="Times Roman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910" y="2590800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1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900094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16. Which would be a good conductor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of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electricity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893184" y="2571028"/>
            <a:ext cx="794866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A.   a rubber band </a:t>
            </a:r>
          </a:p>
          <a:p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B.   a piece of paper </a:t>
            </a:r>
          </a:p>
          <a:p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C.   a penny </a:t>
            </a:r>
          </a:p>
          <a:p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D.   a mirror</a:t>
            </a:r>
          </a:p>
          <a:p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. </a:t>
            </a:r>
            <a:endParaRPr lang="en-US" sz="4400" dirty="0">
              <a:solidFill>
                <a:srgbClr val="000000"/>
              </a:solidFill>
              <a:latin typeface="Times Roman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184" y="3984019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63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900094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17.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What keeps the planets in orbit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around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Sun?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1600200" y="2286000"/>
            <a:ext cx="794866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A.   distance </a:t>
            </a:r>
          </a:p>
          <a:p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B.   gravity </a:t>
            </a:r>
          </a:p>
          <a:p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C.   shape </a:t>
            </a:r>
          </a:p>
          <a:p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D.   light</a:t>
            </a:r>
          </a:p>
          <a:p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. </a:t>
            </a:r>
            <a:endParaRPr lang="en-US" sz="4400" dirty="0">
              <a:solidFill>
                <a:srgbClr val="000000"/>
              </a:solidFill>
              <a:latin typeface="Times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048000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6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900094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18. When electricity moves through a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metal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wire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,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wire is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1907627" y="2192569"/>
            <a:ext cx="794866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A. a conductor.</a:t>
            </a:r>
          </a:p>
          <a:p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B. an insulator.</a:t>
            </a:r>
          </a:p>
          <a:p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C. a generator.</a:t>
            </a:r>
          </a:p>
          <a:p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D. a multiplier.</a:t>
            </a:r>
          </a:p>
          <a:p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 </a:t>
            </a:r>
            <a:endParaRPr lang="en-US" sz="4400" dirty="0">
              <a:solidFill>
                <a:srgbClr val="000000"/>
              </a:solidFill>
              <a:latin typeface="Times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4914" y="2192569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82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98628" y="875143"/>
            <a:ext cx="871804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742950" indent="-742950">
              <a:buAutoNum type="arabicPeriod"/>
            </a:pP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What environmental problem has resulted from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invention of the automobile?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720399" y="2909246"/>
            <a:ext cx="80636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A.   storage of nuclear waste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B.   increase in air pollution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C.   increased use of pesticides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D.   flooding in the Southeast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99" y="3534055"/>
            <a:ext cx="652463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338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280036" y="886056"/>
            <a:ext cx="99048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3. On which planet would you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weigh the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LEAST?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500187" y="5321471"/>
            <a:ext cx="76438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  Earth 		C.  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Mercury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 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Jupiter         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D.   Mars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158" y="1409275"/>
            <a:ext cx="4518558" cy="3968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5321471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60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78226" y="847691"/>
            <a:ext cx="87180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2. How long does it take for Earth to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rotate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once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on its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axis?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2181709" y="2905036"/>
            <a:ext cx="614362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A.   one minute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B.   one day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C.   one month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D.   one year </a:t>
            </a:r>
          </a:p>
          <a:p>
            <a:r>
              <a:rPr lang="en-US" sz="4000" dirty="0" smtClean="0">
                <a:solidFill>
                  <a:srgbClr val="000000"/>
                </a:solidFill>
                <a:latin typeface="Times Roman"/>
              </a:rPr>
              <a:t>. </a:t>
            </a:r>
            <a:endParaRPr lang="en-US" sz="4000" dirty="0">
              <a:solidFill>
                <a:srgbClr val="000000"/>
              </a:solidFill>
              <a:latin typeface="Times Roman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279" y="3505200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91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244976" y="831409"/>
            <a:ext cx="87180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4. Which of the following describes a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comet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?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345624" y="2462833"/>
            <a:ext cx="89734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A.   a solid ball that circles one planet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B.   </a:t>
            </a:r>
            <a:r>
              <a:rPr lang="en-US" sz="4000" dirty="0" smtClean="0">
                <a:solidFill>
                  <a:srgbClr val="000000"/>
                </a:solidFill>
                <a:latin typeface="Times Roman"/>
              </a:rPr>
              <a:t>An icy ball with a tail </a:t>
            </a:r>
            <a:endParaRPr lang="en-US" sz="4000" dirty="0">
              <a:solidFill>
                <a:srgbClr val="000000"/>
              </a:solidFill>
              <a:latin typeface="Times Roman"/>
            </a:endParaRP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C.   a </a:t>
            </a:r>
            <a:r>
              <a:rPr lang="en-US" sz="4000" dirty="0" smtClean="0">
                <a:solidFill>
                  <a:srgbClr val="000000"/>
                </a:solidFill>
                <a:latin typeface="Times Roman"/>
              </a:rPr>
              <a:t>big rock traveling through space </a:t>
            </a:r>
            <a:endParaRPr lang="en-US" sz="4000" dirty="0">
              <a:solidFill>
                <a:srgbClr val="000000"/>
              </a:solidFill>
              <a:latin typeface="Times Roman"/>
            </a:endParaRP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D.   a hole in space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81" y="3103055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70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871804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5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.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Which tool is used by astronomers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to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make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objects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that are far away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appear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larger?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1216964" y="2831068"/>
            <a:ext cx="61436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solidFill>
                  <a:srgbClr val="000000"/>
                </a:solidFill>
                <a:latin typeface="Times Roman"/>
              </a:rPr>
              <a:t>A.   microscope </a:t>
            </a:r>
          </a:p>
          <a:p>
            <a:r>
              <a:rPr lang="it-IT" sz="4800" dirty="0">
                <a:solidFill>
                  <a:srgbClr val="000000"/>
                </a:solidFill>
                <a:latin typeface="Times Roman"/>
              </a:rPr>
              <a:t>B.   satellite </a:t>
            </a:r>
          </a:p>
          <a:p>
            <a:r>
              <a:rPr lang="it-IT" sz="4800" dirty="0">
                <a:solidFill>
                  <a:srgbClr val="000000"/>
                </a:solidFill>
                <a:latin typeface="Times Roman"/>
              </a:rPr>
              <a:t>C.   spacecraft </a:t>
            </a:r>
          </a:p>
          <a:p>
            <a:r>
              <a:rPr lang="it-IT" sz="4800" dirty="0">
                <a:solidFill>
                  <a:srgbClr val="000000"/>
                </a:solidFill>
                <a:latin typeface="Times Roman"/>
              </a:rPr>
              <a:t>D.   telescope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964" y="5105400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76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8718049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4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6. What does pollution in streams </a:t>
            </a:r>
            <a:endParaRPr lang="en-US" sz="40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4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40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and </a:t>
            </a:r>
            <a:r>
              <a:rPr lang="en-US" sz="4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lakes </a:t>
            </a:r>
            <a:r>
              <a:rPr lang="en-US" sz="40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usually </a:t>
            </a:r>
            <a:r>
              <a:rPr lang="en-US" sz="4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do to the </a:t>
            </a:r>
            <a:endParaRPr lang="en-US" sz="40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4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40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plants </a:t>
            </a:r>
            <a:r>
              <a:rPr lang="en-US" sz="4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and animals that live </a:t>
            </a:r>
            <a:endParaRPr lang="en-US" sz="40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4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40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there</a:t>
            </a:r>
            <a:r>
              <a:rPr lang="en-US" sz="4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164460" y="3532606"/>
            <a:ext cx="901831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latin typeface="Times Roman"/>
                <a:cs typeface="Traditional Arabic" panose="02020603050405020304" pitchFamily="18" charset="-78"/>
              </a:rPr>
              <a:t>A.   helps them grow </a:t>
            </a:r>
          </a:p>
          <a:p>
            <a:r>
              <a:rPr lang="en-US" sz="4400" dirty="0">
                <a:latin typeface="Times Roman"/>
                <a:cs typeface="Traditional Arabic" panose="02020603050405020304" pitchFamily="18" charset="-78"/>
              </a:rPr>
              <a:t>B.   creates water </a:t>
            </a:r>
          </a:p>
          <a:p>
            <a:r>
              <a:rPr lang="en-US" sz="4400" dirty="0">
                <a:latin typeface="Times Roman"/>
                <a:cs typeface="Traditional Arabic" panose="02020603050405020304" pitchFamily="18" charset="-78"/>
              </a:rPr>
              <a:t>C.   gives them food </a:t>
            </a:r>
          </a:p>
          <a:p>
            <a:r>
              <a:rPr lang="en-US" sz="4400" dirty="0">
                <a:latin typeface="Times Roman"/>
                <a:cs typeface="Traditional Arabic" panose="02020603050405020304" pitchFamily="18" charset="-78"/>
              </a:rPr>
              <a:t>D.   kills them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030" y="5562600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54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993479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7. What is the best tool to use for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measuring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height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of a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schoolmate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?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535357" y="3032194"/>
            <a:ext cx="782906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000000"/>
                </a:solidFill>
                <a:latin typeface="Times Roman"/>
              </a:rPr>
              <a:t>A.   graduated cylinder </a:t>
            </a:r>
          </a:p>
          <a:p>
            <a:r>
              <a:rPr lang="en-US" sz="4400" dirty="0">
                <a:solidFill>
                  <a:srgbClr val="000000"/>
                </a:solidFill>
                <a:latin typeface="Times Roman"/>
              </a:rPr>
              <a:t>B.   balance </a:t>
            </a:r>
          </a:p>
          <a:p>
            <a:r>
              <a:rPr lang="en-US" sz="4400" dirty="0">
                <a:solidFill>
                  <a:srgbClr val="000000"/>
                </a:solidFill>
                <a:latin typeface="Times Roman"/>
              </a:rPr>
              <a:t>C.   tape measure </a:t>
            </a:r>
          </a:p>
          <a:p>
            <a:r>
              <a:rPr lang="en-US" sz="4400" dirty="0">
                <a:solidFill>
                  <a:srgbClr val="000000"/>
                </a:solidFill>
                <a:latin typeface="Times Roman"/>
              </a:rPr>
              <a:t>D.   thermometer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357" y="4432577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88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203152" y="756715"/>
            <a:ext cx="8718049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8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.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Clouds may be high, middle, or low. </a:t>
            </a:r>
            <a:endParaRPr lang="en-US" sz="28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High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clouds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are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above 20,000 feet. Middle </a:t>
            </a:r>
            <a:endParaRPr lang="en-US" sz="28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clouds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are between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6,000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and 20,000 feet. </a:t>
            </a:r>
            <a:endParaRPr lang="en-US" sz="28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Low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clouds are between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ground and 6,000 </a:t>
            </a:r>
            <a:endParaRPr lang="en-US" sz="28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feet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. Which type of cloud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would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be found at </a:t>
            </a:r>
            <a:endParaRPr lang="en-US" sz="28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10,000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feet?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651891" y="3434371"/>
            <a:ext cx="911481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 middle cloud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 </a:t>
            </a:r>
          </a:p>
          <a:p>
            <a:pPr marL="514350" indent="-514350">
              <a:buAutoNum type="alphaUcPeriod" startAt="4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cannot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determined from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given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434371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17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773</Words>
  <Application>Microsoft Office PowerPoint</Application>
  <PresentationFormat>On-screen Show (4:3)</PresentationFormat>
  <Paragraphs>163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Gillard, Joseph</dc:creator>
  <cp:lastModifiedBy>Curcione, Paul</cp:lastModifiedBy>
  <cp:revision>6</cp:revision>
  <dcterms:created xsi:type="dcterms:W3CDTF">2015-02-24T15:37:16Z</dcterms:created>
  <dcterms:modified xsi:type="dcterms:W3CDTF">2015-03-24T20:13:45Z</dcterms:modified>
</cp:coreProperties>
</file>