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64" r:id="rId5"/>
    <p:sldId id="261" r:id="rId6"/>
    <p:sldId id="262" r:id="rId7"/>
    <p:sldId id="263" r:id="rId8"/>
    <p:sldId id="265" r:id="rId9"/>
    <p:sldId id="266" r:id="rId10"/>
    <p:sldId id="259" r:id="rId11"/>
    <p:sldId id="260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1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384-1068-4DF5-903D-372CCDC2A80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C053-28BC-4408-A58B-48F74F87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384-1068-4DF5-903D-372CCDC2A80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C053-28BC-4408-A58B-48F74F87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1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384-1068-4DF5-903D-372CCDC2A80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C053-28BC-4408-A58B-48F74F87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2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384-1068-4DF5-903D-372CCDC2A80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C053-28BC-4408-A58B-48F74F87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1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384-1068-4DF5-903D-372CCDC2A80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C053-28BC-4408-A58B-48F74F87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5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384-1068-4DF5-903D-372CCDC2A80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C053-28BC-4408-A58B-48F74F87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3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384-1068-4DF5-903D-372CCDC2A80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C053-28BC-4408-A58B-48F74F87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4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384-1068-4DF5-903D-372CCDC2A80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C053-28BC-4408-A58B-48F74F87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384-1068-4DF5-903D-372CCDC2A80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C053-28BC-4408-A58B-48F74F87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384-1068-4DF5-903D-372CCDC2A80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C053-28BC-4408-A58B-48F74F87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1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384-1068-4DF5-903D-372CCDC2A80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FC053-28BC-4408-A58B-48F74F87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5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FE384-1068-4DF5-903D-372CCDC2A806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FC053-28BC-4408-A58B-48F74F87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6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5" name="Rounded Rectangle 4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7" name="TextBox 289"/>
          <p:cNvSpPr txBox="1">
            <a:spLocks noChangeArrowheads="1"/>
          </p:cNvSpPr>
          <p:nvPr/>
        </p:nvSpPr>
        <p:spPr bwMode="auto">
          <a:xfrm>
            <a:off x="347661" y="1003477"/>
            <a:ext cx="93630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4</a:t>
            </a:r>
            <a:r>
              <a:rPr lang="en-US" sz="4800" b="1" baseline="300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</a:t>
            </a:r>
            <a:r>
              <a:rPr lang="en-US" sz="4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Grade Science Content                 </a:t>
            </a:r>
          </a:p>
          <a:p>
            <a:r>
              <a:rPr lang="en-US" sz="4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4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Review  CFA #2</a:t>
            </a:r>
            <a:endParaRPr lang="en-US" sz="48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078" y="3004277"/>
            <a:ext cx="6892138" cy="279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6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0" y="908227"/>
            <a:ext cx="93630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9. There are always 24 hours in each day. </a:t>
            </a: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Why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is this true?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33386" y="2487573"/>
            <a:ext cx="890910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Roman"/>
              </a:rPr>
              <a:t>A.   Earth always spins at the same speed. </a:t>
            </a:r>
          </a:p>
          <a:p>
            <a:r>
              <a:rPr lang="en-US" sz="2800" dirty="0">
                <a:solidFill>
                  <a:srgbClr val="000000"/>
                </a:solidFill>
                <a:latin typeface="Times Roman"/>
              </a:rPr>
              <a:t>B.   The Sun is at the center of the solar system. </a:t>
            </a:r>
          </a:p>
          <a:p>
            <a:r>
              <a:rPr lang="en-US" sz="2800" dirty="0">
                <a:solidFill>
                  <a:srgbClr val="000000"/>
                </a:solidFill>
                <a:latin typeface="Times Roman"/>
              </a:rPr>
              <a:t>C.   The Moon always has the same side facing Earth. </a:t>
            </a:r>
          </a:p>
          <a:p>
            <a:r>
              <a:rPr lang="en-US" sz="2800" dirty="0">
                <a:solidFill>
                  <a:srgbClr val="000000"/>
                </a:solidFill>
                <a:latin typeface="Times Roman"/>
              </a:rPr>
              <a:t>D.   Earth goes around the Sun.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37" y="2487573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49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28586" y="841552"/>
            <a:ext cx="93630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10. Which weather instrument is used to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measure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wind speed?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049749" y="2276386"/>
            <a:ext cx="41005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  anemometer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  barometer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  rain gauge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  thermometer 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749" y="2276386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85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28586" y="841552"/>
            <a:ext cx="93630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742950" indent="-742950">
              <a:buAutoNum type="arabicPeriod" startAt="11"/>
            </a:pP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heating effect of the Sun is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greatest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when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689863" y="2399496"/>
            <a:ext cx="82405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Times Roman"/>
              </a:rPr>
              <a:t>A.   the Sun is near the horizon. </a:t>
            </a:r>
          </a:p>
          <a:p>
            <a:r>
              <a:rPr lang="en-US" sz="3200" dirty="0">
                <a:solidFill>
                  <a:srgbClr val="000000"/>
                </a:solidFill>
                <a:latin typeface="Times Roman"/>
              </a:rPr>
              <a:t>B.   the Sun is directly overhead. </a:t>
            </a:r>
          </a:p>
          <a:p>
            <a:r>
              <a:rPr lang="en-US" sz="3200" dirty="0">
                <a:solidFill>
                  <a:srgbClr val="000000"/>
                </a:solidFill>
                <a:latin typeface="Times Roman"/>
              </a:rPr>
              <a:t>C.   it is late in the afternoon. </a:t>
            </a:r>
          </a:p>
          <a:p>
            <a:r>
              <a:rPr lang="en-US" sz="3200" dirty="0">
                <a:solidFill>
                  <a:srgbClr val="000000"/>
                </a:solidFill>
                <a:latin typeface="Times Roman"/>
              </a:rPr>
              <a:t>D.   there are about 12 hours of daylight.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63" y="2914649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77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28586" y="841552"/>
            <a:ext cx="93630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12.  The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water in a dewdrop comes from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389861" y="1786654"/>
            <a:ext cx="82405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  melted frost.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  a light rain.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  melted snow.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  water vapor in the air</a:t>
            </a:r>
            <a:r>
              <a:rPr lang="en-US" sz="3600" dirty="0" smtClean="0">
                <a:solidFill>
                  <a:srgbClr val="000000"/>
                </a:solidFill>
                <a:latin typeface="Times Roman"/>
              </a:rPr>
              <a:t>.</a:t>
            </a:r>
            <a:endParaRPr lang="en-US" sz="3600" dirty="0">
              <a:solidFill>
                <a:srgbClr val="000000"/>
              </a:solidFill>
              <a:latin typeface="Times Roman"/>
            </a:endParaRP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61" y="3488914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20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28586" y="841552"/>
            <a:ext cx="93630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742950" indent="-742950">
              <a:buAutoNum type="arabicPeriod" startAt="14"/>
            </a:pP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How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many planets are in our solar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system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175852" y="2276386"/>
            <a:ext cx="82405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  </a:t>
            </a:r>
            <a:r>
              <a:rPr lang="en-US" sz="3600" dirty="0" smtClean="0">
                <a:solidFill>
                  <a:srgbClr val="000000"/>
                </a:solidFill>
                <a:latin typeface="Times Roman"/>
              </a:rPr>
              <a:t>7</a:t>
            </a:r>
            <a:endParaRPr lang="en-US" sz="3600" dirty="0">
              <a:solidFill>
                <a:srgbClr val="000000"/>
              </a:solidFill>
              <a:latin typeface="Times Roman"/>
            </a:endParaRP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  </a:t>
            </a:r>
            <a:r>
              <a:rPr lang="en-US" sz="3600" smtClean="0">
                <a:solidFill>
                  <a:srgbClr val="000000"/>
                </a:solidFill>
                <a:latin typeface="Times Roman"/>
              </a:rPr>
              <a:t>8</a:t>
            </a:r>
            <a:endParaRPr lang="en-US" sz="3600" dirty="0">
              <a:solidFill>
                <a:srgbClr val="000000"/>
              </a:solidFill>
              <a:latin typeface="Times Roman"/>
            </a:endParaRP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  </a:t>
            </a:r>
            <a:r>
              <a:rPr lang="en-US" sz="3600" dirty="0" smtClean="0">
                <a:solidFill>
                  <a:srgbClr val="000000"/>
                </a:solidFill>
                <a:latin typeface="Times Roman"/>
              </a:rPr>
              <a:t>11</a:t>
            </a:r>
            <a:endParaRPr lang="en-US" sz="3600" dirty="0">
              <a:solidFill>
                <a:srgbClr val="000000"/>
              </a:solidFill>
              <a:latin typeface="Times Roman"/>
            </a:endParaRP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  </a:t>
            </a:r>
            <a:r>
              <a:rPr lang="en-US" sz="3600" dirty="0" smtClean="0">
                <a:solidFill>
                  <a:srgbClr val="000000"/>
                </a:solidFill>
                <a:latin typeface="Times Roman"/>
              </a:rPr>
              <a:t>13</a:t>
            </a:r>
            <a:endParaRPr lang="en-US" sz="3600" dirty="0">
              <a:solidFill>
                <a:srgbClr val="000000"/>
              </a:solidFill>
              <a:latin typeface="Times Roman"/>
            </a:endParaRP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852" y="2914650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13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28586" y="841552"/>
            <a:ext cx="93630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742950" indent="-742950">
              <a:buAutoNum type="arabicPeriod" startAt="15"/>
            </a:pP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Which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planet orbits the Sun in the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least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amount of time?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175852" y="2276386"/>
            <a:ext cx="82405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Times Roman"/>
              </a:rPr>
              <a:t>A.   Mercury </a:t>
            </a:r>
          </a:p>
          <a:p>
            <a:r>
              <a:rPr lang="fr-FR" sz="3600" dirty="0">
                <a:solidFill>
                  <a:srgbClr val="000000"/>
                </a:solidFill>
                <a:latin typeface="Times Roman"/>
              </a:rPr>
              <a:t>B.   Mars </a:t>
            </a:r>
          </a:p>
          <a:p>
            <a:r>
              <a:rPr lang="fr-FR" sz="3600" dirty="0">
                <a:solidFill>
                  <a:srgbClr val="000000"/>
                </a:solidFill>
                <a:latin typeface="Times Roman"/>
              </a:rPr>
              <a:t>C.   Neptune </a:t>
            </a:r>
          </a:p>
          <a:p>
            <a:r>
              <a:rPr lang="fr-FR" sz="3600" dirty="0">
                <a:solidFill>
                  <a:srgbClr val="000000"/>
                </a:solidFill>
                <a:latin typeface="Times Roman"/>
              </a:rPr>
              <a:t>D.   Pluto 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852" y="2350778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47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28586" y="841552"/>
            <a:ext cx="93630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742950" indent="-742950">
              <a:buAutoNum type="arabicPeriod" startAt="16"/>
            </a:pP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Dew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forming on the ground is an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example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of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175852" y="2276386"/>
            <a:ext cx="82405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Times Roman"/>
              </a:rPr>
              <a:t>A.   </a:t>
            </a:r>
            <a:r>
              <a:rPr lang="fr-FR" sz="3600" dirty="0" err="1">
                <a:solidFill>
                  <a:srgbClr val="000000"/>
                </a:solidFill>
                <a:latin typeface="Times Roman"/>
              </a:rPr>
              <a:t>evaporation</a:t>
            </a:r>
            <a:r>
              <a:rPr lang="fr-FR" sz="3600" dirty="0">
                <a:solidFill>
                  <a:srgbClr val="000000"/>
                </a:solidFill>
                <a:latin typeface="Times Roman"/>
              </a:rPr>
              <a:t>. </a:t>
            </a:r>
          </a:p>
          <a:p>
            <a:r>
              <a:rPr lang="fr-FR" sz="3600" dirty="0">
                <a:solidFill>
                  <a:srgbClr val="000000"/>
                </a:solidFill>
                <a:latin typeface="Times Roman"/>
              </a:rPr>
              <a:t>B.   condensation. </a:t>
            </a:r>
          </a:p>
          <a:p>
            <a:r>
              <a:rPr lang="fr-FR" sz="3600" dirty="0">
                <a:solidFill>
                  <a:srgbClr val="000000"/>
                </a:solidFill>
                <a:latin typeface="Times Roman"/>
              </a:rPr>
              <a:t>C.   </a:t>
            </a:r>
            <a:r>
              <a:rPr lang="fr-FR" sz="3600" dirty="0" err="1">
                <a:solidFill>
                  <a:srgbClr val="000000"/>
                </a:solidFill>
                <a:latin typeface="Times Roman"/>
              </a:rPr>
              <a:t>precipitation</a:t>
            </a:r>
            <a:r>
              <a:rPr lang="fr-FR" sz="3600" dirty="0">
                <a:solidFill>
                  <a:srgbClr val="000000"/>
                </a:solidFill>
                <a:latin typeface="Times Roman"/>
              </a:rPr>
              <a:t>. </a:t>
            </a:r>
          </a:p>
          <a:p>
            <a:r>
              <a:rPr lang="fr-FR" sz="3600" dirty="0">
                <a:solidFill>
                  <a:srgbClr val="000000"/>
                </a:solidFill>
                <a:latin typeface="Times Roman"/>
              </a:rPr>
              <a:t>D.   transpiration.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852" y="2914650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10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28586" y="841552"/>
            <a:ext cx="93630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17.   Planets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orbit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981299" y="1935918"/>
            <a:ext cx="82405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  Earth.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  the Moon.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  the galaxy.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  the Sun. 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5" y="3644556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74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28586" y="841552"/>
            <a:ext cx="93630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18. Which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is a weather instrument?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981299" y="1935918"/>
            <a:ext cx="82405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  balance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  thermometer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  meter stick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  microscope 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99" y="2574182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41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28586" y="841552"/>
            <a:ext cx="93630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19.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Twenty-four hours is the time it takes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for one 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rotation of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981299" y="2276386"/>
            <a:ext cx="82405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  the Sun on its axis.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  Earth on its axis.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  the Moon on its axis.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  the solar system.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99" y="2914650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41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-104878" y="845909"/>
            <a:ext cx="93630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1. What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keeps the planets in orbit around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the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Sun?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181709" y="2575917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A.   distance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B.   gravity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C.   shape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D.   light </a:t>
            </a:r>
            <a:endParaRPr lang="en-US" sz="4000" dirty="0"/>
          </a:p>
        </p:txBody>
      </p:sp>
      <p:pic>
        <p:nvPicPr>
          <p:cNvPr id="9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709" y="3330015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12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28586" y="841552"/>
            <a:ext cx="93630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742950" indent="-742950">
              <a:buAutoNum type="arabicPeriod" startAt="20"/>
            </a:pP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United States, the Sun appears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to </a:t>
            </a:r>
            <a:endParaRPr lang="en-US" sz="36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70886" y="2162086"/>
            <a:ext cx="8873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  rise in the north and set in the south.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  rise in the south and set in the north.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  rise in the west and set in the east.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  rise in the east and set in the west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11" y="3954512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48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28586" y="841552"/>
            <a:ext cx="936307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742950" indent="-742950">
              <a:buAutoNum type="arabicPeriod" startAt="21"/>
            </a:pP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Earth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is different from all the other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planets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 our solar system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because</a:t>
            </a: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it has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large amounts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of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70886" y="2794384"/>
            <a:ext cx="8873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  sunlight and rock.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  oxygen and water.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  nitrogen and ammonia.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  lava and volcanic dust. 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21" y="3432648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0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25905" y="756715"/>
            <a:ext cx="936307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22. Use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diagram below to answer this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question. </a:t>
            </a: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The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diagram compares the size of two planets, </a:t>
            </a:r>
            <a:endParaRPr lang="en-US" sz="28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Earth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and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932975" y="2735155"/>
            <a:ext cx="8873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  </a:t>
            </a:r>
            <a:r>
              <a:rPr lang="en-US" sz="3600" dirty="0" smtClean="0">
                <a:solidFill>
                  <a:srgbClr val="000000"/>
                </a:solidFill>
                <a:latin typeface="Times Roman"/>
              </a:rPr>
              <a:t>Venus</a:t>
            </a:r>
            <a:endParaRPr lang="en-US" sz="3600" dirty="0">
              <a:solidFill>
                <a:srgbClr val="000000"/>
              </a:solidFill>
              <a:latin typeface="Times Roman"/>
            </a:endParaRPr>
          </a:p>
          <a:p>
            <a:pPr marL="742950" indent="-742950">
              <a:buAutoNum type="alphaUcPeriod" startAt="2"/>
            </a:pPr>
            <a:r>
              <a:rPr lang="en-US" sz="3600" dirty="0" smtClean="0">
                <a:solidFill>
                  <a:srgbClr val="000000"/>
                </a:solidFill>
                <a:latin typeface="Times Roman"/>
              </a:rPr>
              <a:t>Mars</a:t>
            </a:r>
          </a:p>
          <a:p>
            <a:pPr marL="742950" indent="-742950">
              <a:buAutoNum type="alphaUcPeriod" startAt="2"/>
            </a:pPr>
            <a:r>
              <a:rPr lang="en-US" sz="3600" dirty="0" smtClean="0">
                <a:solidFill>
                  <a:srgbClr val="000000"/>
                </a:solidFill>
                <a:latin typeface="Times Roman"/>
              </a:rPr>
              <a:t>Jupiter</a:t>
            </a:r>
            <a:endParaRPr lang="en-US" sz="3600" dirty="0">
              <a:solidFill>
                <a:srgbClr val="000000"/>
              </a:solidFill>
              <a:latin typeface="Times Roman"/>
            </a:endParaRP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  </a:t>
            </a:r>
            <a:r>
              <a:rPr lang="en-US" sz="3600" dirty="0" smtClean="0">
                <a:solidFill>
                  <a:srgbClr val="000000"/>
                </a:solidFill>
                <a:latin typeface="Times Roman"/>
              </a:rPr>
              <a:t>Pluto</a:t>
            </a:r>
            <a:endParaRPr lang="en-US" sz="3600" dirty="0">
              <a:solidFill>
                <a:srgbClr val="000000"/>
              </a:solidFill>
              <a:latin typeface="Times Roman"/>
            </a:endParaRP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249" y="3889317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612" y="2277560"/>
            <a:ext cx="3173088" cy="374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0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25905" y="756715"/>
            <a:ext cx="936307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23.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Weather satellites help scientists predict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the 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weather by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436256" y="1979818"/>
            <a:ext cx="8873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Roman"/>
              </a:rPr>
              <a:t>A. </a:t>
            </a:r>
            <a:r>
              <a:rPr lang="en-US" sz="2400" dirty="0" smtClean="0">
                <a:solidFill>
                  <a:srgbClr val="000000"/>
                </a:solidFill>
                <a:latin typeface="Times Roman"/>
              </a:rPr>
              <a:t>taking </a:t>
            </a:r>
            <a:r>
              <a:rPr lang="en-US" sz="2400" dirty="0">
                <a:solidFill>
                  <a:srgbClr val="000000"/>
                </a:solidFill>
                <a:latin typeface="Times Roman"/>
              </a:rPr>
              <a:t>pictures that show the movement of clouds.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Roman"/>
              </a:rPr>
              <a:t>B. allowing </a:t>
            </a:r>
            <a:r>
              <a:rPr lang="en-US" sz="2400" dirty="0">
                <a:solidFill>
                  <a:srgbClr val="000000"/>
                </a:solidFill>
                <a:latin typeface="Times Roman"/>
              </a:rPr>
              <a:t>the weather forecasters around the world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Roman"/>
              </a:rPr>
              <a:t>to </a:t>
            </a:r>
            <a:r>
              <a:rPr lang="en-US" sz="2400" dirty="0">
                <a:solidFill>
                  <a:srgbClr val="000000"/>
                </a:solidFill>
                <a:latin typeface="Times Roman"/>
              </a:rPr>
              <a:t>talk with each other. </a:t>
            </a:r>
          </a:p>
          <a:p>
            <a:r>
              <a:rPr lang="en-US" sz="2400" dirty="0">
                <a:solidFill>
                  <a:srgbClr val="000000"/>
                </a:solidFill>
                <a:latin typeface="Times Roman"/>
              </a:rPr>
              <a:t>C. </a:t>
            </a:r>
            <a:r>
              <a:rPr lang="en-US" sz="2400" dirty="0" smtClean="0">
                <a:solidFill>
                  <a:srgbClr val="000000"/>
                </a:solidFill>
                <a:latin typeface="Times Roman"/>
              </a:rPr>
              <a:t>measuring </a:t>
            </a:r>
            <a:r>
              <a:rPr lang="en-US" sz="2400" dirty="0">
                <a:solidFill>
                  <a:srgbClr val="000000"/>
                </a:solidFill>
                <a:latin typeface="Times Roman"/>
              </a:rPr>
              <a:t>sunlight above the clouds and pollution.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Roman"/>
              </a:rPr>
              <a:t>D. measuring </a:t>
            </a:r>
            <a:r>
              <a:rPr lang="en-US" sz="2400" dirty="0">
                <a:solidFill>
                  <a:srgbClr val="000000"/>
                </a:solidFill>
                <a:latin typeface="Times Roman"/>
              </a:rPr>
              <a:t>wind speed in the upper atmosphere </a:t>
            </a:r>
          </a:p>
          <a:p>
            <a:r>
              <a:rPr lang="en-US" sz="2400" dirty="0">
                <a:solidFill>
                  <a:srgbClr val="000000"/>
                </a:solidFill>
                <a:latin typeface="Times Roman"/>
              </a:rPr>
              <a:t>     </a:t>
            </a:r>
            <a:r>
              <a:rPr lang="en-US" sz="2400" dirty="0" smtClean="0">
                <a:solidFill>
                  <a:srgbClr val="000000"/>
                </a:solidFill>
                <a:latin typeface="Times Roman"/>
              </a:rPr>
              <a:t>where </a:t>
            </a:r>
            <a:r>
              <a:rPr lang="en-US" sz="2400" dirty="0">
                <a:solidFill>
                  <a:srgbClr val="000000"/>
                </a:solidFill>
                <a:latin typeface="Times Roman"/>
              </a:rPr>
              <a:t>they orbit. 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49" y="1869301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02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25905" y="756715"/>
            <a:ext cx="936307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24.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Of the following, which is the MOST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important process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 the water cycle?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77890" y="1979818"/>
            <a:ext cx="88731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Roman"/>
              </a:rPr>
              <a:t>A.   the formation of clouds over arid regions </a:t>
            </a:r>
          </a:p>
          <a:p>
            <a:r>
              <a:rPr lang="en-US" sz="2800" dirty="0">
                <a:solidFill>
                  <a:srgbClr val="000000"/>
                </a:solidFill>
                <a:latin typeface="Times Roman"/>
              </a:rPr>
              <a:t>B.   the condensation of dew on the ground </a:t>
            </a:r>
          </a:p>
          <a:p>
            <a:r>
              <a:rPr lang="en-US" sz="2800" dirty="0">
                <a:solidFill>
                  <a:srgbClr val="000000"/>
                </a:solidFill>
                <a:latin typeface="Times Roman"/>
              </a:rPr>
              <a:t>C.   the evaporation of water from the oceans 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Times Roman"/>
              </a:rPr>
              <a:t>D.   the </a:t>
            </a:r>
            <a:r>
              <a:rPr lang="en-US" sz="2800" dirty="0">
                <a:solidFill>
                  <a:srgbClr val="000000"/>
                </a:solidFill>
                <a:latin typeface="Times Roman"/>
              </a:rPr>
              <a:t>movement of clouds out to the middle of the </a:t>
            </a:r>
          </a:p>
          <a:p>
            <a:r>
              <a:rPr lang="en-US" sz="2800" dirty="0">
                <a:solidFill>
                  <a:srgbClr val="000000"/>
                </a:solidFill>
                <a:latin typeface="Times Roman"/>
              </a:rPr>
              <a:t>      </a:t>
            </a:r>
            <a:r>
              <a:rPr lang="en-US" sz="2800" dirty="0" smtClean="0">
                <a:solidFill>
                  <a:srgbClr val="000000"/>
                </a:solidFill>
                <a:latin typeface="Times Roman"/>
              </a:rPr>
              <a:t> ocean </a:t>
            </a:r>
            <a:endParaRPr lang="en-US" sz="2800" dirty="0">
              <a:solidFill>
                <a:srgbClr val="000000"/>
              </a:solidFill>
              <a:latin typeface="Times Roman"/>
            </a:endParaRP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90" y="2845253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45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25905" y="756715"/>
            <a:ext cx="936307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25.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 lot can be learned about the planets by </a:t>
            </a: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studying them from Earth with telescopes and</a:t>
            </a: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special instruments. Which could be learned </a:t>
            </a: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about Venus only by sending a space probe</a:t>
            </a: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(spaceship) to that planet?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515867" y="3225495"/>
            <a:ext cx="88731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Roman"/>
              </a:rPr>
              <a:t>A.   the shape of Venus's orbit </a:t>
            </a:r>
          </a:p>
          <a:p>
            <a:r>
              <a:rPr lang="en-US" sz="2800" dirty="0">
                <a:solidFill>
                  <a:srgbClr val="000000"/>
                </a:solidFill>
                <a:latin typeface="Times Roman"/>
              </a:rPr>
              <a:t>B.   the size of Venus </a:t>
            </a:r>
          </a:p>
          <a:p>
            <a:r>
              <a:rPr lang="en-US" sz="2800" dirty="0">
                <a:solidFill>
                  <a:srgbClr val="000000"/>
                </a:solidFill>
                <a:latin typeface="Times Roman"/>
              </a:rPr>
              <a:t>C.   the distance between the Sun and Venus </a:t>
            </a:r>
          </a:p>
          <a:p>
            <a:r>
              <a:rPr lang="en-US" sz="2800" dirty="0">
                <a:solidFill>
                  <a:srgbClr val="000000"/>
                </a:solidFill>
                <a:latin typeface="Times Roman"/>
              </a:rPr>
              <a:t>D.   the kind of material under Venus's surface 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33" y="3655346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73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310169" y="820311"/>
            <a:ext cx="936307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2. The reason there is day and </a:t>
            </a:r>
            <a:endParaRPr lang="en-US" sz="44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4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44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night </a:t>
            </a:r>
            <a:r>
              <a:rPr lang="en-US" sz="4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on Earth is that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578407" y="2365825"/>
            <a:ext cx="800138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A.  </a:t>
            </a:r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the </a:t>
            </a:r>
            <a:r>
              <a:rPr lang="en-US" sz="4000" dirty="0">
                <a:solidFill>
                  <a:srgbClr val="000000"/>
                </a:solidFill>
                <a:latin typeface="Times Roman"/>
              </a:rPr>
              <a:t>Sun turns on its axis.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B.  </a:t>
            </a:r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the </a:t>
            </a:r>
            <a:r>
              <a:rPr lang="en-US" sz="4000" dirty="0">
                <a:solidFill>
                  <a:srgbClr val="000000"/>
                </a:solidFill>
                <a:latin typeface="Times Roman"/>
              </a:rPr>
              <a:t>Moon turns on its axis.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C.  </a:t>
            </a:r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Earth </a:t>
            </a:r>
            <a:r>
              <a:rPr lang="en-US" sz="4000" dirty="0">
                <a:solidFill>
                  <a:srgbClr val="000000"/>
                </a:solidFill>
                <a:latin typeface="Times Roman"/>
              </a:rPr>
              <a:t>turns on its axis. </a:t>
            </a:r>
          </a:p>
          <a:p>
            <a:pPr marL="742950" indent="-742950">
              <a:buAutoNum type="alphaUcPeriod" startAt="4"/>
            </a:pPr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the </a:t>
            </a:r>
            <a:r>
              <a:rPr lang="en-US" sz="4000" dirty="0">
                <a:solidFill>
                  <a:srgbClr val="000000"/>
                </a:solidFill>
                <a:latin typeface="Times Roman"/>
              </a:rPr>
              <a:t>Sun gets dark at night on </a:t>
            </a:r>
            <a:endParaRPr lang="en-US" sz="4000" dirty="0" smtClean="0">
              <a:solidFill>
                <a:srgbClr val="000000"/>
              </a:solidFill>
              <a:latin typeface="Times Roman"/>
            </a:endParaRP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Times Roman"/>
              </a:rPr>
              <a:t>     its </a:t>
            </a:r>
            <a:r>
              <a:rPr lang="en-US" sz="4000" dirty="0">
                <a:solidFill>
                  <a:srgbClr val="000000"/>
                </a:solidFill>
                <a:latin typeface="Times Roman"/>
              </a:rPr>
              <a:t>axis.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07" y="3692925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39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0" y="756715"/>
            <a:ext cx="952733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0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3. </a:t>
            </a:r>
            <a:r>
              <a:rPr lang="en-US" sz="4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 the United States, cool </a:t>
            </a:r>
            <a:r>
              <a:rPr lang="en-US" sz="40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weather </a:t>
            </a:r>
          </a:p>
          <a:p>
            <a:r>
              <a:rPr lang="en-US" sz="4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40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usually </a:t>
            </a:r>
            <a:r>
              <a:rPr lang="en-US" sz="4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comes </a:t>
            </a:r>
            <a:r>
              <a:rPr lang="en-US" sz="40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from </a:t>
            </a:r>
            <a:r>
              <a:rPr lang="en-US" sz="4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867477" y="2301516"/>
            <a:ext cx="70473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A.   west.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B.   east.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C.   north. </a:t>
            </a:r>
          </a:p>
          <a:p>
            <a:r>
              <a:rPr lang="en-US" sz="4000" dirty="0">
                <a:solidFill>
                  <a:srgbClr val="000000"/>
                </a:solidFill>
                <a:latin typeface="Times Roman"/>
              </a:rPr>
              <a:t>D.   south. 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77" y="3663882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75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785811" y="1041577"/>
            <a:ext cx="93630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0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4</a:t>
            </a:r>
            <a:r>
              <a:rPr lang="en-US" sz="4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The eye of a hurricane is its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802331" y="2069693"/>
            <a:ext cx="70437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  outermost edge.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  highest cloud layer.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  lowest point.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  calm center. 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331" y="3787727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90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0" y="867307"/>
            <a:ext cx="936307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5. What causes the grass to get wet on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a cool summer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night when there is no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rain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2767593"/>
            <a:ext cx="93630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Times Roman"/>
              </a:rPr>
              <a:t>A.   Water comes up from the ground. </a:t>
            </a:r>
          </a:p>
          <a:p>
            <a:r>
              <a:rPr lang="en-US" sz="3200" dirty="0">
                <a:solidFill>
                  <a:srgbClr val="000000"/>
                </a:solidFill>
                <a:latin typeface="Times Roman"/>
              </a:rPr>
              <a:t>B.   Water from the air forms droplets on the grass. </a:t>
            </a:r>
          </a:p>
          <a:p>
            <a:r>
              <a:rPr lang="en-US" sz="3200" dirty="0">
                <a:solidFill>
                  <a:srgbClr val="000000"/>
                </a:solidFill>
                <a:latin typeface="Times Roman"/>
              </a:rPr>
              <a:t>C.   Frost on the grass melts. </a:t>
            </a:r>
          </a:p>
          <a:p>
            <a:r>
              <a:rPr lang="en-US" sz="3200" dirty="0">
                <a:solidFill>
                  <a:srgbClr val="000000"/>
                </a:solidFill>
                <a:latin typeface="Times Roman"/>
              </a:rPr>
              <a:t>D.   Clouds during the night make the grass wet.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2746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11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641051" y="1085056"/>
            <a:ext cx="93630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6. Wind speed is often measured in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486578" y="2095096"/>
            <a:ext cx="92964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  meters per second.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  degrees.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  kilometers.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  pounds per square inch.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578" y="3249258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13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342595" y="857756"/>
            <a:ext cx="93630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7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The center of our solar system is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823911" y="1819186"/>
            <a:ext cx="92964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  Earth.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  the Milky Way.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  the Sun.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  the Moon.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1" y="2973348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85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0" y="930141"/>
            <a:ext cx="936307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4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8. </a:t>
            </a:r>
            <a:r>
              <a:rPr lang="en-US" sz="4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Clouds form in the atmosphere </a:t>
            </a:r>
            <a:endParaRPr lang="en-US" sz="44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44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44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as </a:t>
            </a:r>
            <a:endParaRPr lang="en-US" sz="44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508757" y="2585485"/>
            <a:ext cx="863524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Times Roman"/>
              </a:rPr>
              <a:t>A.   water in the air warms and condenses. </a:t>
            </a:r>
          </a:p>
          <a:p>
            <a:r>
              <a:rPr lang="en-US" sz="3200" dirty="0">
                <a:solidFill>
                  <a:srgbClr val="000000"/>
                </a:solidFill>
                <a:latin typeface="Times Roman"/>
              </a:rPr>
              <a:t>B.   water in the air warms and evaporates. </a:t>
            </a:r>
          </a:p>
          <a:p>
            <a:r>
              <a:rPr lang="en-US" sz="3200" dirty="0">
                <a:solidFill>
                  <a:srgbClr val="000000"/>
                </a:solidFill>
                <a:latin typeface="Times Roman"/>
              </a:rPr>
              <a:t>C.   water in the air cools and evaporates. </a:t>
            </a:r>
          </a:p>
          <a:p>
            <a:r>
              <a:rPr lang="en-US" sz="3200" dirty="0">
                <a:solidFill>
                  <a:srgbClr val="000000"/>
                </a:solidFill>
                <a:latin typeface="Times Roman"/>
              </a:rPr>
              <a:t>D.   water in the air cools and condenses. </a:t>
            </a:r>
          </a:p>
        </p:txBody>
      </p:sp>
      <p:pic>
        <p:nvPicPr>
          <p:cNvPr id="7" name="Picture 2" descr="http://4.bp.blogspot.com/-N2-sbc4DQZs/TjegNlUIBBI/AAAAAAAAG5Q/2kRKfRspSHs/s1600/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7" y="4131690"/>
            <a:ext cx="515898" cy="5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2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1069</Words>
  <Application>Microsoft Office PowerPoint</Application>
  <PresentationFormat>On-screen Show (4:3)</PresentationFormat>
  <Paragraphs>200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Gillard</dc:creator>
  <cp:lastModifiedBy>Curcione, Paul</cp:lastModifiedBy>
  <cp:revision>12</cp:revision>
  <dcterms:created xsi:type="dcterms:W3CDTF">2015-02-03T22:43:48Z</dcterms:created>
  <dcterms:modified xsi:type="dcterms:W3CDTF">2015-02-05T14:57:51Z</dcterms:modified>
</cp:coreProperties>
</file>